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4"/>
  </p:notesMasterIdLst>
  <p:sldIdLst>
    <p:sldId id="256" r:id="rId3"/>
    <p:sldId id="261" r:id="rId4"/>
    <p:sldId id="257" r:id="rId5"/>
    <p:sldId id="259" r:id="rId6"/>
    <p:sldId id="260" r:id="rId7"/>
    <p:sldId id="262" r:id="rId8"/>
    <p:sldId id="263" r:id="rId9"/>
    <p:sldId id="264" r:id="rId10"/>
    <p:sldId id="265" r:id="rId11"/>
    <p:sldId id="266" r:id="rId12"/>
    <p:sldId id="267" r:id="rId1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0" cy="720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notesMaster" Target="notesMasters/notesMaster1.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9.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 name="图片 6"/>
          <p:cNvPicPr>
            <a:picLocks noChangeAspect="1"/>
          </p:cNvPicPr>
          <p:nvPr/>
        </p:nvPicPr>
        <p:blipFill>
          <a:blip r:embed="rId1"/>
          <a:stretch>
            <a:fillRect/>
          </a:stretch>
        </p:blipFill>
        <p:spPr>
          <a:xfrm>
            <a:off x="-3175" y="-23495"/>
            <a:ext cx="12206605" cy="6862445"/>
          </a:xfrm>
          <a:prstGeom prst="rect">
            <a:avLst/>
          </a:prstGeom>
        </p:spPr>
      </p:pic>
      <p:sp>
        <p:nvSpPr>
          <p:cNvPr id="8" name="文本框 7"/>
          <p:cNvSpPr txBox="1"/>
          <p:nvPr/>
        </p:nvSpPr>
        <p:spPr>
          <a:xfrm>
            <a:off x="2357755" y="1992630"/>
            <a:ext cx="7632065" cy="768350"/>
          </a:xfrm>
          <a:prstGeom prst="rect">
            <a:avLst/>
          </a:prstGeom>
          <a:noFill/>
        </p:spPr>
        <p:txBody>
          <a:bodyPr wrap="square" rtlCol="0">
            <a:spAutoFit/>
          </a:bodyPr>
          <a:p>
            <a:r>
              <a:rPr lang="zh-CN" altLang="en-US" sz="4400">
                <a:ln w="22225">
                  <a:solidFill>
                    <a:schemeClr val="accent2"/>
                  </a:solidFill>
                  <a:prstDash val="solid"/>
                </a:ln>
                <a:solidFill>
                  <a:schemeClr val="accent2">
                    <a:lumMod val="40000"/>
                    <a:lumOff val="60000"/>
                  </a:schemeClr>
                </a:solidFill>
                <a:effectLst/>
              </a:rPr>
              <a:t>欢迎观看磐石云系统操作说明</a:t>
            </a:r>
            <a:endParaRPr lang="zh-CN" altLang="en-US" sz="4400">
              <a:ln w="22225">
                <a:solidFill>
                  <a:schemeClr val="accent2"/>
                </a:solidFill>
                <a:prstDash val="solid"/>
              </a:ln>
              <a:solidFill>
                <a:schemeClr val="accent2">
                  <a:lumMod val="40000"/>
                  <a:lumOff val="60000"/>
                </a:schemeClr>
              </a:solidFill>
              <a:effectLst/>
            </a:endParaRPr>
          </a:p>
        </p:txBody>
      </p:sp>
      <p:sp>
        <p:nvSpPr>
          <p:cNvPr id="9" name="文本框 8"/>
          <p:cNvSpPr txBox="1"/>
          <p:nvPr/>
        </p:nvSpPr>
        <p:spPr>
          <a:xfrm>
            <a:off x="10599420" y="6470650"/>
            <a:ext cx="1604010" cy="368300"/>
          </a:xfrm>
          <a:prstGeom prst="rect">
            <a:avLst/>
          </a:prstGeom>
          <a:noFill/>
        </p:spPr>
        <p:txBody>
          <a:bodyPr wrap="none" rtlCol="0">
            <a:spAutoFit/>
          </a:bodyPr>
          <a:p>
            <a:r>
              <a:rPr lang="en-US" altLang="zh-CN">
                <a:solidFill>
                  <a:schemeClr val="accent1"/>
                </a:solidFill>
                <a:effectLst>
                  <a:outerShdw blurRad="38100" dist="25400" dir="5400000" algn="ctr" rotWithShape="0">
                    <a:srgbClr val="6E747A">
                      <a:alpha val="43000"/>
                    </a:srgbClr>
                  </a:outerShdw>
                </a:effectLst>
              </a:rPr>
              <a:t>www.psycall.cn</a:t>
            </a:r>
            <a:endParaRPr lang="en-US" altLang="zh-CN">
              <a:solidFill>
                <a:schemeClr val="accent1"/>
              </a:solidFill>
              <a:effectLst>
                <a:outerShdw blurRad="38100" dist="25400" dir="5400000" algn="ctr" rotWithShape="0">
                  <a:srgbClr val="6E747A">
                    <a:alpha val="43000"/>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751205" y="-10795"/>
            <a:ext cx="10515600" cy="795020"/>
          </a:xfrm>
        </p:spPr>
        <p:txBody>
          <a:bodyPr/>
          <a:p>
            <a:pPr algn="ctr"/>
            <a:r>
              <a:rPr lang="en-US" altLang="zh-CN"/>
              <a:t>6-3</a:t>
            </a:r>
            <a:r>
              <a:rPr lang="zh-CN" altLang="en-US"/>
              <a:t>客户话单</a:t>
            </a:r>
            <a:endParaRPr lang="zh-CN" altLang="en-US"/>
          </a:p>
        </p:txBody>
      </p:sp>
      <p:pic>
        <p:nvPicPr>
          <p:cNvPr id="4" name="图片 3"/>
          <p:cNvPicPr>
            <a:picLocks noChangeAspect="1"/>
          </p:cNvPicPr>
          <p:nvPr/>
        </p:nvPicPr>
        <p:blipFill>
          <a:blip r:embed="rId1"/>
          <a:stretch>
            <a:fillRect/>
          </a:stretch>
        </p:blipFill>
        <p:spPr>
          <a:xfrm>
            <a:off x="-8890" y="655320"/>
            <a:ext cx="12210415" cy="7400290"/>
          </a:xfrm>
          <a:prstGeom prst="rect">
            <a:avLst/>
          </a:prstGeom>
        </p:spPr>
      </p:pic>
      <p:sp>
        <p:nvSpPr>
          <p:cNvPr id="5" name="文本框 4"/>
          <p:cNvSpPr txBox="1"/>
          <p:nvPr/>
        </p:nvSpPr>
        <p:spPr>
          <a:xfrm>
            <a:off x="1071245" y="3820795"/>
            <a:ext cx="11042650" cy="3692525"/>
          </a:xfrm>
          <a:prstGeom prst="rect">
            <a:avLst/>
          </a:prstGeom>
          <a:noFill/>
        </p:spPr>
        <p:txBody>
          <a:bodyPr wrap="none" rtlCol="0">
            <a:spAutoFit/>
          </a:bodyPr>
          <a:p>
            <a:pPr algn="l"/>
            <a:r>
              <a:rPr lang="en-US" altLang="zh-CN"/>
              <a:t>1</a:t>
            </a:r>
            <a:r>
              <a:rPr lang="zh-CN" altLang="en-US"/>
              <a:t>，点击数据管理</a:t>
            </a:r>
            <a:r>
              <a:rPr lang="en-US" altLang="zh-CN"/>
              <a:t>-</a:t>
            </a:r>
            <a:r>
              <a:rPr lang="zh-CN" altLang="en-US"/>
              <a:t>客户话单，进入到号码拨打详情界面</a:t>
            </a:r>
            <a:endParaRPr lang="zh-CN" altLang="en-US"/>
          </a:p>
          <a:p>
            <a:pPr algn="l"/>
            <a:r>
              <a:rPr lang="en-US" altLang="zh-CN">
                <a:solidFill>
                  <a:srgbClr val="FF0000"/>
                </a:solidFill>
                <a:sym typeface="+mn-ea"/>
              </a:rPr>
              <a:t>2</a:t>
            </a:r>
            <a:r>
              <a:rPr lang="zh-CN" altLang="en-US">
                <a:solidFill>
                  <a:srgbClr val="FF0000"/>
                </a:solidFill>
                <a:sym typeface="+mn-ea"/>
              </a:rPr>
              <a:t>，项目名称：必选</a:t>
            </a:r>
            <a:endParaRPr lang="zh-CN" altLang="en-US">
              <a:solidFill>
                <a:srgbClr val="FF0000"/>
              </a:solidFill>
              <a:sym typeface="+mn-ea"/>
            </a:endParaRPr>
          </a:p>
          <a:p>
            <a:pPr algn="l"/>
            <a:r>
              <a:rPr lang="en-US" altLang="zh-CN"/>
              <a:t>3</a:t>
            </a:r>
            <a:r>
              <a:rPr lang="zh-CN" altLang="en-US"/>
              <a:t>，</a:t>
            </a:r>
            <a:r>
              <a:rPr lang="zh-CN" altLang="en-US">
                <a:solidFill>
                  <a:srgbClr val="FF0000"/>
                </a:solidFill>
                <a:sym typeface="+mn-ea"/>
              </a:rPr>
              <a:t>客户状态</a:t>
            </a:r>
            <a:r>
              <a:rPr lang="zh-CN" altLang="en-US">
                <a:sym typeface="+mn-ea"/>
              </a:rPr>
              <a:t>：根据需要选择。可查询未接、未转接、呼损、失败客户、成功客户数据，默认不选择查询全部</a:t>
            </a:r>
            <a:endParaRPr lang="zh-CN" altLang="en-US">
              <a:sym typeface="+mn-ea"/>
            </a:endParaRPr>
          </a:p>
          <a:p>
            <a:pPr algn="l"/>
            <a:r>
              <a:rPr lang="en-US" altLang="zh-CN">
                <a:sym typeface="+mn-ea"/>
              </a:rPr>
              <a:t>4</a:t>
            </a:r>
            <a:r>
              <a:rPr lang="zh-CN" altLang="en-US">
                <a:sym typeface="+mn-ea"/>
              </a:rPr>
              <a:t>，</a:t>
            </a:r>
            <a:r>
              <a:rPr lang="zh-CN" altLang="en-US">
                <a:solidFill>
                  <a:srgbClr val="FF0000"/>
                </a:solidFill>
                <a:sym typeface="+mn-ea"/>
              </a:rPr>
              <a:t>开始时间和结束时间</a:t>
            </a:r>
            <a:r>
              <a:rPr lang="zh-CN" altLang="en-US">
                <a:sym typeface="+mn-ea"/>
              </a:rPr>
              <a:t>：查询时间跨度，默认为本日</a:t>
            </a:r>
            <a:endParaRPr lang="zh-CN" altLang="en-US">
              <a:sym typeface="+mn-ea"/>
            </a:endParaRPr>
          </a:p>
          <a:p>
            <a:pPr algn="l"/>
            <a:r>
              <a:rPr lang="en-US" altLang="zh-CN">
                <a:sym typeface="+mn-ea"/>
              </a:rPr>
              <a:t>5</a:t>
            </a:r>
            <a:r>
              <a:rPr lang="zh-CN" altLang="en-US">
                <a:sym typeface="+mn-ea"/>
              </a:rPr>
              <a:t>，</a:t>
            </a:r>
            <a:r>
              <a:rPr lang="zh-CN" altLang="en-US">
                <a:solidFill>
                  <a:srgbClr val="FF0000"/>
                </a:solidFill>
                <a:sym typeface="+mn-ea"/>
              </a:rPr>
              <a:t>客户号码</a:t>
            </a:r>
            <a:r>
              <a:rPr lang="zh-CN" altLang="en-US">
                <a:sym typeface="+mn-ea"/>
              </a:rPr>
              <a:t>：指定号码进行查询</a:t>
            </a:r>
            <a:endParaRPr lang="zh-CN" altLang="en-US">
              <a:sym typeface="+mn-ea"/>
            </a:endParaRPr>
          </a:p>
          <a:p>
            <a:pPr algn="l"/>
            <a:r>
              <a:rPr lang="en-US" altLang="zh-CN">
                <a:sym typeface="+mn-ea"/>
              </a:rPr>
              <a:t>6</a:t>
            </a:r>
            <a:r>
              <a:rPr lang="zh-CN" altLang="en-US">
                <a:sym typeface="+mn-ea"/>
              </a:rPr>
              <a:t>，</a:t>
            </a:r>
            <a:r>
              <a:rPr lang="zh-CN" altLang="en-US">
                <a:solidFill>
                  <a:srgbClr val="FF0000"/>
                </a:solidFill>
                <a:sym typeface="+mn-ea"/>
              </a:rPr>
              <a:t>坐席工号</a:t>
            </a:r>
            <a:r>
              <a:rPr lang="zh-CN" altLang="en-US">
                <a:sym typeface="+mn-ea"/>
              </a:rPr>
              <a:t>：指定员工工号进行查询</a:t>
            </a:r>
            <a:endParaRPr lang="zh-CN" altLang="en-US">
              <a:sym typeface="+mn-ea"/>
            </a:endParaRPr>
          </a:p>
          <a:p>
            <a:pPr algn="l"/>
            <a:r>
              <a:rPr lang="en-US" altLang="zh-CN">
                <a:sym typeface="+mn-ea"/>
              </a:rPr>
              <a:t>7</a:t>
            </a:r>
            <a:r>
              <a:rPr lang="zh-CN" altLang="en-US">
                <a:sym typeface="+mn-ea"/>
              </a:rPr>
              <a:t>，</a:t>
            </a:r>
            <a:r>
              <a:rPr lang="zh-CN" altLang="en-US">
                <a:solidFill>
                  <a:srgbClr val="FF0000"/>
                </a:solidFill>
                <a:sym typeface="+mn-ea"/>
              </a:rPr>
              <a:t>采集按键</a:t>
            </a:r>
            <a:r>
              <a:rPr lang="zh-CN" altLang="en-US">
                <a:sym typeface="+mn-ea"/>
              </a:rPr>
              <a:t>：语音广告按键查询专用。可查询语音广告中有多少按键确认信息</a:t>
            </a:r>
            <a:endParaRPr lang="zh-CN" altLang="en-US">
              <a:sym typeface="+mn-ea"/>
            </a:endParaRPr>
          </a:p>
          <a:p>
            <a:pPr algn="l"/>
            <a:r>
              <a:rPr lang="en-US" altLang="zh-CN">
                <a:sym typeface="+mn-ea"/>
              </a:rPr>
              <a:t>8</a:t>
            </a:r>
            <a:r>
              <a:rPr lang="zh-CN" altLang="en-US">
                <a:sym typeface="+mn-ea"/>
              </a:rPr>
              <a:t>，</a:t>
            </a:r>
            <a:r>
              <a:rPr lang="zh-CN" altLang="en-US">
                <a:solidFill>
                  <a:srgbClr val="FF0000"/>
                </a:solidFill>
                <a:sym typeface="+mn-ea"/>
              </a:rPr>
              <a:t>应答时长</a:t>
            </a:r>
            <a:r>
              <a:rPr lang="zh-CN" altLang="en-US">
                <a:sym typeface="+mn-ea"/>
              </a:rPr>
              <a:t>：可设置查询客户接通电话时间范围</a:t>
            </a:r>
            <a:endParaRPr lang="zh-CN" altLang="en-US">
              <a:sym typeface="+mn-ea"/>
            </a:endParaRPr>
          </a:p>
          <a:p>
            <a:pPr algn="l"/>
            <a:r>
              <a:rPr lang="en-US" altLang="zh-CN">
                <a:sym typeface="+mn-ea"/>
              </a:rPr>
              <a:t>9</a:t>
            </a:r>
            <a:r>
              <a:rPr lang="zh-CN" altLang="en-US">
                <a:sym typeface="+mn-ea"/>
              </a:rPr>
              <a:t>，</a:t>
            </a:r>
            <a:r>
              <a:rPr lang="zh-CN" altLang="en-US">
                <a:solidFill>
                  <a:srgbClr val="FF0000"/>
                </a:solidFill>
                <a:sym typeface="+mn-ea"/>
              </a:rPr>
              <a:t>任务名称</a:t>
            </a:r>
            <a:r>
              <a:rPr lang="zh-CN" altLang="en-US">
                <a:sym typeface="+mn-ea"/>
              </a:rPr>
              <a:t>：选择项目内的指定任务进行查询</a:t>
            </a:r>
            <a:endParaRPr lang="zh-CN" altLang="en-US">
              <a:sym typeface="+mn-ea"/>
            </a:endParaRPr>
          </a:p>
          <a:p>
            <a:pPr algn="l"/>
            <a:r>
              <a:rPr lang="en-US" altLang="zh-CN">
                <a:sym typeface="+mn-ea"/>
              </a:rPr>
              <a:t>10</a:t>
            </a:r>
            <a:r>
              <a:rPr lang="zh-CN" altLang="en-US">
                <a:sym typeface="+mn-ea"/>
              </a:rPr>
              <a:t>，</a:t>
            </a:r>
            <a:r>
              <a:rPr lang="zh-CN" altLang="en-US">
                <a:solidFill>
                  <a:srgbClr val="FF0000"/>
                </a:solidFill>
                <a:sym typeface="+mn-ea"/>
              </a:rPr>
              <a:t>查询</a:t>
            </a:r>
            <a:r>
              <a:rPr lang="zh-CN" altLang="en-US">
                <a:sym typeface="+mn-ea"/>
              </a:rPr>
              <a:t>：选择上述需要的选择项后，点击查询按钮显示数据</a:t>
            </a:r>
            <a:endParaRPr lang="zh-CN" altLang="en-US">
              <a:sym typeface="+mn-ea"/>
            </a:endParaRPr>
          </a:p>
          <a:p>
            <a:pPr algn="l"/>
            <a:r>
              <a:rPr lang="en-US" altLang="zh-CN">
                <a:sym typeface="+mn-ea"/>
              </a:rPr>
              <a:t>11</a:t>
            </a:r>
            <a:r>
              <a:rPr lang="zh-CN" altLang="en-US">
                <a:sym typeface="+mn-ea"/>
              </a:rPr>
              <a:t>，</a:t>
            </a:r>
            <a:r>
              <a:rPr lang="zh-CN" altLang="en-US">
                <a:solidFill>
                  <a:srgbClr val="FF0000"/>
                </a:solidFill>
                <a:sym typeface="+mn-ea"/>
              </a:rPr>
              <a:t>导出客户信息</a:t>
            </a:r>
            <a:r>
              <a:rPr lang="zh-CN" altLang="en-US">
                <a:sym typeface="+mn-ea"/>
              </a:rPr>
              <a:t>：在查询后，可将查询结果客户详细数据导出到电脑上，表格形式</a:t>
            </a:r>
            <a:endParaRPr lang="zh-CN" altLang="en-US">
              <a:sym typeface="+mn-ea"/>
            </a:endParaRPr>
          </a:p>
          <a:p>
            <a:pPr algn="l"/>
            <a:r>
              <a:rPr lang="en-US" altLang="zh-CN">
                <a:sym typeface="+mn-ea"/>
              </a:rPr>
              <a:t>12</a:t>
            </a:r>
            <a:r>
              <a:rPr lang="zh-CN" altLang="en-US">
                <a:sym typeface="+mn-ea"/>
              </a:rPr>
              <a:t>，</a:t>
            </a:r>
            <a:r>
              <a:rPr lang="zh-CN" altLang="en-US">
                <a:solidFill>
                  <a:srgbClr val="FF0000"/>
                </a:solidFill>
                <a:sym typeface="+mn-ea"/>
              </a:rPr>
              <a:t>导出客户话单</a:t>
            </a:r>
            <a:r>
              <a:rPr lang="zh-CN" altLang="en-US">
                <a:sym typeface="+mn-ea"/>
              </a:rPr>
              <a:t>：在查询后，可将此界面查询结果导出到电脑上，表格形式</a:t>
            </a:r>
            <a:endParaRPr lang="zh-CN" altLang="en-US">
              <a:sym typeface="+mn-ea"/>
            </a:endParaRPr>
          </a:p>
          <a:p>
            <a:pPr algn="l"/>
            <a:r>
              <a:rPr lang="en-US" altLang="zh-CN">
                <a:sym typeface="+mn-ea"/>
              </a:rPr>
              <a:t>13</a:t>
            </a:r>
            <a:r>
              <a:rPr lang="zh-CN" altLang="en-US">
                <a:sym typeface="+mn-ea"/>
              </a:rPr>
              <a:t>，</a:t>
            </a:r>
            <a:r>
              <a:rPr lang="zh-CN" altLang="en-US">
                <a:solidFill>
                  <a:srgbClr val="FF0000"/>
                </a:solidFill>
                <a:sym typeface="+mn-ea"/>
              </a:rPr>
              <a:t>回收重新呼叫</a:t>
            </a:r>
            <a:r>
              <a:rPr lang="zh-CN" altLang="en-US">
                <a:sym typeface="+mn-ea"/>
              </a:rPr>
              <a:t>：在查询后，可将查询结果回收进行查询呼叫</a:t>
            </a:r>
            <a:endParaRPr lang="zh-CN" altLang="en-US">
              <a:sym typeface="+mn-ea"/>
            </a:endParaRPr>
          </a:p>
        </p:txBody>
      </p:sp>
      <p:sp>
        <p:nvSpPr>
          <p:cNvPr id="6" name="文本框 5"/>
          <p:cNvSpPr txBox="1"/>
          <p:nvPr/>
        </p:nvSpPr>
        <p:spPr>
          <a:xfrm>
            <a:off x="10415905" y="7687310"/>
            <a:ext cx="1604010" cy="368300"/>
          </a:xfrm>
          <a:prstGeom prst="rect">
            <a:avLst/>
          </a:prstGeom>
          <a:noFill/>
        </p:spPr>
        <p:txBody>
          <a:bodyPr wrap="none" rtlCol="0">
            <a:spAutoFit/>
          </a:bodyPr>
          <a:p>
            <a:r>
              <a:rPr lang="en-US" altLang="zh-CN">
                <a:solidFill>
                  <a:schemeClr val="accent1"/>
                </a:solidFill>
                <a:effectLst>
                  <a:outerShdw blurRad="38100" dist="25400" dir="5400000" algn="ctr" rotWithShape="0">
                    <a:srgbClr val="6E747A">
                      <a:alpha val="43000"/>
                    </a:srgbClr>
                  </a:outerShdw>
                </a:effectLst>
              </a:rPr>
              <a:t>www.psycall.cn</a:t>
            </a:r>
            <a:endParaRPr lang="en-US" altLang="zh-CN">
              <a:solidFill>
                <a:schemeClr val="accent1"/>
              </a:solidFill>
              <a:effectLst>
                <a:outerShdw blurRad="38100" dist="25400" dir="5400000" algn="ctr" rotWithShape="0">
                  <a:srgbClr val="6E747A">
                    <a:alpha val="43000"/>
                  </a:srgbClr>
                </a:outerShdw>
              </a:effectLs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1270" y="-11430"/>
            <a:ext cx="12194540" cy="679450"/>
          </a:xfrm>
        </p:spPr>
        <p:txBody>
          <a:bodyPr>
            <a:normAutofit fontScale="90000"/>
          </a:bodyPr>
          <a:p>
            <a:pPr algn="ctr"/>
            <a:r>
              <a:rPr lang="en-US" altLang="zh-CN"/>
              <a:t>7</a:t>
            </a:r>
            <a:r>
              <a:rPr lang="zh-CN" altLang="en-US"/>
              <a:t>，报表管理</a:t>
            </a:r>
            <a:endParaRPr lang="zh-CN" altLang="en-US"/>
          </a:p>
        </p:txBody>
      </p:sp>
      <p:pic>
        <p:nvPicPr>
          <p:cNvPr id="4" name="图片 3"/>
          <p:cNvPicPr>
            <a:picLocks noChangeAspect="1"/>
          </p:cNvPicPr>
          <p:nvPr/>
        </p:nvPicPr>
        <p:blipFill>
          <a:blip r:embed="rId1"/>
          <a:stretch>
            <a:fillRect/>
          </a:stretch>
        </p:blipFill>
        <p:spPr>
          <a:xfrm>
            <a:off x="-635" y="590550"/>
            <a:ext cx="12193905" cy="6297295"/>
          </a:xfrm>
          <a:prstGeom prst="rect">
            <a:avLst/>
          </a:prstGeom>
        </p:spPr>
      </p:pic>
      <p:sp>
        <p:nvSpPr>
          <p:cNvPr id="5" name="文本框 4"/>
          <p:cNvSpPr txBox="1"/>
          <p:nvPr/>
        </p:nvSpPr>
        <p:spPr>
          <a:xfrm>
            <a:off x="2286000" y="2588260"/>
            <a:ext cx="5784850" cy="2030095"/>
          </a:xfrm>
          <a:prstGeom prst="rect">
            <a:avLst/>
          </a:prstGeom>
          <a:noFill/>
        </p:spPr>
        <p:txBody>
          <a:bodyPr wrap="none" rtlCol="0">
            <a:spAutoFit/>
          </a:bodyPr>
          <a:p>
            <a:r>
              <a:rPr lang="en-US" altLang="zh-CN"/>
              <a:t>1</a:t>
            </a:r>
            <a:r>
              <a:rPr lang="zh-CN" altLang="en-US"/>
              <a:t>，项目报表：综合此项目下，所有任务进行报表统计</a:t>
            </a:r>
            <a:endParaRPr lang="zh-CN" altLang="en-US"/>
          </a:p>
          <a:p>
            <a:endParaRPr lang="zh-CN" altLang="en-US"/>
          </a:p>
          <a:p>
            <a:r>
              <a:rPr lang="en-US" altLang="zh-CN"/>
              <a:t>2</a:t>
            </a:r>
            <a:r>
              <a:rPr lang="zh-CN" altLang="en-US"/>
              <a:t>，任务报表：对项目下单个任务进行报表统计</a:t>
            </a:r>
            <a:endParaRPr lang="zh-CN" altLang="en-US"/>
          </a:p>
          <a:p>
            <a:endParaRPr lang="zh-CN" altLang="en-US"/>
          </a:p>
          <a:p>
            <a:r>
              <a:rPr lang="en-US" altLang="zh-CN"/>
              <a:t>3</a:t>
            </a:r>
            <a:r>
              <a:rPr lang="zh-CN" altLang="en-US"/>
              <a:t>，坐席报表：针对坐席进行详细的报表统计</a:t>
            </a:r>
            <a:endParaRPr lang="zh-CN" altLang="en-US"/>
          </a:p>
          <a:p>
            <a:endParaRPr lang="zh-CN" altLang="en-US"/>
          </a:p>
          <a:p>
            <a:r>
              <a:rPr lang="en-US" altLang="zh-CN"/>
              <a:t>4</a:t>
            </a:r>
            <a:r>
              <a:rPr lang="zh-CN" altLang="en-US"/>
              <a:t>，时段统计：根据不同时段，对坐席进行通话报表统计</a:t>
            </a:r>
            <a:endParaRPr lang="zh-CN" altLang="en-US"/>
          </a:p>
        </p:txBody>
      </p:sp>
      <p:sp>
        <p:nvSpPr>
          <p:cNvPr id="7" name="文本框 6"/>
          <p:cNvSpPr txBox="1"/>
          <p:nvPr/>
        </p:nvSpPr>
        <p:spPr>
          <a:xfrm>
            <a:off x="10407650" y="6519545"/>
            <a:ext cx="1604010" cy="368300"/>
          </a:xfrm>
          <a:prstGeom prst="rect">
            <a:avLst/>
          </a:prstGeom>
          <a:noFill/>
        </p:spPr>
        <p:txBody>
          <a:bodyPr wrap="none" rtlCol="0">
            <a:spAutoFit/>
          </a:bodyPr>
          <a:p>
            <a:r>
              <a:rPr lang="en-US" altLang="zh-CN">
                <a:solidFill>
                  <a:schemeClr val="accent1"/>
                </a:solidFill>
                <a:effectLst>
                  <a:outerShdw blurRad="38100" dist="25400" dir="5400000" algn="ctr" rotWithShape="0">
                    <a:srgbClr val="6E747A">
                      <a:alpha val="43000"/>
                    </a:srgbClr>
                  </a:outerShdw>
                </a:effectLst>
              </a:rPr>
              <a:t>www.psycall.cn</a:t>
            </a:r>
            <a:endParaRPr lang="en-US" altLang="zh-CN">
              <a:solidFill>
                <a:schemeClr val="accent1"/>
              </a:solidFill>
              <a:effectLst>
                <a:outerShdw blurRad="38100" dist="25400" dir="5400000" algn="ctr" rotWithShape="0">
                  <a:srgbClr val="6E747A">
                    <a:alpha val="43000"/>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838200" y="32385"/>
            <a:ext cx="10515600" cy="1325563"/>
          </a:xfrm>
        </p:spPr>
        <p:txBody>
          <a:bodyPr/>
          <a:p>
            <a:pPr algn="ctr"/>
            <a:r>
              <a:rPr lang="zh-CN" altLang="en-US"/>
              <a:t>系统功能键</a:t>
            </a:r>
            <a:endParaRPr lang="zh-CN" altLang="en-US"/>
          </a:p>
        </p:txBody>
      </p:sp>
      <p:sp>
        <p:nvSpPr>
          <p:cNvPr id="3" name="内容占位符 2"/>
          <p:cNvSpPr>
            <a:spLocks noGrp="1"/>
          </p:cNvSpPr>
          <p:nvPr>
            <p:ph idx="1"/>
          </p:nvPr>
        </p:nvSpPr>
        <p:spPr>
          <a:xfrm>
            <a:off x="838200" y="1358265"/>
            <a:ext cx="10515600" cy="5112385"/>
          </a:xfrm>
        </p:spPr>
        <p:txBody>
          <a:bodyPr/>
          <a:p>
            <a:pPr marL="0" indent="0">
              <a:buNone/>
            </a:pPr>
            <a:r>
              <a:rPr lang="en-US" altLang="zh-CN">
                <a:solidFill>
                  <a:srgbClr val="FF0000"/>
                </a:solidFill>
              </a:rPr>
              <a:t>51</a:t>
            </a:r>
            <a:r>
              <a:rPr lang="en-US" altLang="zh-CN"/>
              <a:t> </a:t>
            </a:r>
            <a:r>
              <a:rPr lang="zh-CN" altLang="en-US"/>
              <a:t>签入，成功后叮咚（在开始群呼前请让员工拨打</a:t>
            </a:r>
            <a:r>
              <a:rPr lang="en-US" altLang="zh-CN"/>
              <a:t>51</a:t>
            </a:r>
            <a:r>
              <a:rPr lang="zh-CN" altLang="en-US"/>
              <a:t>签入）</a:t>
            </a:r>
            <a:endParaRPr lang="zh-CN" altLang="en-US"/>
          </a:p>
          <a:p>
            <a:pPr marL="0" indent="0">
              <a:buNone/>
            </a:pPr>
            <a:r>
              <a:rPr lang="en-US" altLang="zh-CN">
                <a:solidFill>
                  <a:srgbClr val="FF0000"/>
                </a:solidFill>
              </a:rPr>
              <a:t>59</a:t>
            </a:r>
            <a:r>
              <a:rPr lang="en-US" altLang="zh-CN"/>
              <a:t> </a:t>
            </a:r>
            <a:r>
              <a:rPr lang="zh-CN" altLang="en-US"/>
              <a:t>签出，成功后叮咚（员工临时有事或下班请拨打</a:t>
            </a:r>
            <a:r>
              <a:rPr lang="en-US" altLang="zh-CN"/>
              <a:t>59</a:t>
            </a:r>
            <a:r>
              <a:rPr lang="zh-CN" altLang="en-US"/>
              <a:t>签出）</a:t>
            </a:r>
            <a:endParaRPr lang="zh-CN" altLang="en-US"/>
          </a:p>
          <a:p>
            <a:pPr marL="0" indent="0">
              <a:buNone/>
            </a:pPr>
            <a:r>
              <a:rPr lang="en-US" altLang="zh-CN">
                <a:solidFill>
                  <a:srgbClr val="FF0000"/>
                </a:solidFill>
              </a:rPr>
              <a:t>55</a:t>
            </a:r>
            <a:r>
              <a:rPr lang="en-US" altLang="zh-CN"/>
              <a:t> </a:t>
            </a:r>
            <a:r>
              <a:rPr lang="zh-CN" altLang="en-US"/>
              <a:t>拨打下一个，适用于点击外呼。</a:t>
            </a:r>
            <a:endParaRPr lang="zh-CN" altLang="en-US"/>
          </a:p>
          <a:p>
            <a:pPr marL="0" indent="0">
              <a:buNone/>
            </a:pPr>
            <a:r>
              <a:rPr lang="en-US" altLang="zh-CN">
                <a:solidFill>
                  <a:srgbClr val="FF0000"/>
                </a:solidFill>
              </a:rPr>
              <a:t>58</a:t>
            </a:r>
            <a:r>
              <a:rPr lang="en-US" altLang="zh-CN"/>
              <a:t> </a:t>
            </a:r>
            <a:r>
              <a:rPr lang="zh-CN" altLang="en-US"/>
              <a:t>长签。适用于群呼，在拨打后，坐席无需挂电话。</a:t>
            </a:r>
            <a:endParaRPr lang="zh-CN" altLang="en-US"/>
          </a:p>
          <a:p>
            <a:pPr marL="0" indent="0">
              <a:buNone/>
            </a:pPr>
            <a:r>
              <a:rPr lang="en-US" altLang="zh-CN">
                <a:solidFill>
                  <a:srgbClr val="FF0000"/>
                </a:solidFill>
              </a:rPr>
              <a:t>91</a:t>
            </a:r>
            <a:r>
              <a:rPr lang="en-US" altLang="zh-CN"/>
              <a:t> </a:t>
            </a:r>
            <a:r>
              <a:rPr lang="zh-CN" altLang="en-US"/>
              <a:t>播放上一通通话号码</a:t>
            </a:r>
            <a:endParaRPr lang="zh-CN" altLang="en-US"/>
          </a:p>
          <a:p>
            <a:pPr marL="0" indent="0">
              <a:buNone/>
            </a:pPr>
            <a:r>
              <a:rPr lang="en-US" altLang="zh-CN">
                <a:solidFill>
                  <a:srgbClr val="FF0000"/>
                </a:solidFill>
              </a:rPr>
              <a:t>92</a:t>
            </a:r>
            <a:r>
              <a:rPr lang="en-US" altLang="zh-CN"/>
              <a:t> </a:t>
            </a:r>
            <a:r>
              <a:rPr lang="zh-CN" altLang="en-US"/>
              <a:t>播报员工工号</a:t>
            </a:r>
            <a:endParaRPr lang="zh-CN" altLang="en-US"/>
          </a:p>
          <a:p>
            <a:pPr marL="0" indent="0">
              <a:buNone/>
            </a:pPr>
            <a:r>
              <a:rPr lang="en-US" altLang="zh-CN">
                <a:solidFill>
                  <a:srgbClr val="FF0000"/>
                </a:solidFill>
              </a:rPr>
              <a:t>93</a:t>
            </a:r>
            <a:r>
              <a:rPr lang="en-US" altLang="zh-CN"/>
              <a:t> </a:t>
            </a:r>
            <a:r>
              <a:rPr lang="zh-CN" altLang="en-US"/>
              <a:t>追加上一通通话为成功客户（在挂机后使用）</a:t>
            </a:r>
            <a:endParaRPr lang="zh-CN" altLang="en-US"/>
          </a:p>
          <a:p>
            <a:pPr marL="0" indent="0">
              <a:buNone/>
            </a:pPr>
            <a:r>
              <a:rPr lang="en-US" altLang="zh-CN">
                <a:solidFill>
                  <a:srgbClr val="FF0000"/>
                </a:solidFill>
              </a:rPr>
              <a:t>##</a:t>
            </a:r>
            <a:r>
              <a:rPr lang="en-US" altLang="zh-CN"/>
              <a:t> </a:t>
            </a:r>
            <a:r>
              <a:rPr lang="zh-CN" altLang="en-US"/>
              <a:t>通话中使用，标记当前通话客户为成功客户</a:t>
            </a:r>
            <a:endParaRPr lang="zh-CN" altLang="en-US"/>
          </a:p>
          <a:p>
            <a:pPr marL="0" indent="0">
              <a:buNone/>
            </a:pPr>
            <a:endParaRPr lang="zh-CN" altLang="en-US"/>
          </a:p>
          <a:p>
            <a:pPr marL="0" indent="0">
              <a:buNone/>
            </a:pPr>
            <a:r>
              <a:rPr lang="zh-CN" altLang="en-US"/>
              <a:t>    </a:t>
            </a:r>
            <a:r>
              <a:rPr lang="en-US" altLang="zh-CN"/>
              <a:t>PS</a:t>
            </a:r>
            <a:r>
              <a:rPr lang="zh-CN" altLang="en-US"/>
              <a:t>：所有功能键无需在前后加</a:t>
            </a:r>
            <a:r>
              <a:rPr lang="en-US" altLang="zh-CN"/>
              <a:t>*#</a:t>
            </a:r>
            <a:r>
              <a:rPr lang="zh-CN" altLang="en-US"/>
              <a:t>号</a:t>
            </a:r>
            <a:endParaRPr lang="zh-CN" altLang="en-US"/>
          </a:p>
          <a:p>
            <a:pPr marL="0" indent="0">
              <a:buNone/>
            </a:pPr>
            <a:endParaRPr lang="zh-CN" altLang="en-US"/>
          </a:p>
        </p:txBody>
      </p:sp>
      <p:sp>
        <p:nvSpPr>
          <p:cNvPr id="6" name="文本框 5"/>
          <p:cNvSpPr txBox="1"/>
          <p:nvPr/>
        </p:nvSpPr>
        <p:spPr>
          <a:xfrm>
            <a:off x="10599420" y="6470650"/>
            <a:ext cx="1604010" cy="368300"/>
          </a:xfrm>
          <a:prstGeom prst="rect">
            <a:avLst/>
          </a:prstGeom>
          <a:noFill/>
        </p:spPr>
        <p:txBody>
          <a:bodyPr wrap="none" rtlCol="0">
            <a:spAutoFit/>
          </a:bodyPr>
          <a:p>
            <a:r>
              <a:rPr lang="en-US" altLang="zh-CN">
                <a:solidFill>
                  <a:schemeClr val="accent1"/>
                </a:solidFill>
                <a:effectLst>
                  <a:outerShdw blurRad="38100" dist="25400" dir="5400000" algn="ctr" rotWithShape="0">
                    <a:srgbClr val="6E747A">
                      <a:alpha val="43000"/>
                    </a:srgbClr>
                  </a:outerShdw>
                </a:effectLst>
              </a:rPr>
              <a:t>www.psycall.cn</a:t>
            </a:r>
            <a:endParaRPr lang="en-US" altLang="zh-CN">
              <a:solidFill>
                <a:schemeClr val="accent1"/>
              </a:solidFill>
              <a:effectLst>
                <a:outerShdw blurRad="38100" dist="25400" dir="5400000" algn="ctr" rotWithShape="0">
                  <a:srgbClr val="6E747A">
                    <a:alpha val="43000"/>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1270" y="-5080"/>
            <a:ext cx="12882245" cy="774700"/>
          </a:xfrm>
        </p:spPr>
        <p:txBody>
          <a:bodyPr/>
          <a:p>
            <a:pPr algn="ctr"/>
            <a:r>
              <a:rPr lang="en-US" altLang="zh-CN"/>
              <a:t>1-</a:t>
            </a:r>
            <a:r>
              <a:rPr lang="zh-CN" altLang="en-US"/>
              <a:t>创建技能组</a:t>
            </a:r>
            <a:endParaRPr lang="zh-CN" altLang="en-US"/>
          </a:p>
        </p:txBody>
      </p:sp>
      <p:pic>
        <p:nvPicPr>
          <p:cNvPr id="4" name="图片 3"/>
          <p:cNvPicPr>
            <a:picLocks noChangeAspect="1"/>
          </p:cNvPicPr>
          <p:nvPr/>
        </p:nvPicPr>
        <p:blipFill>
          <a:blip r:embed="rId1"/>
          <a:stretch>
            <a:fillRect/>
          </a:stretch>
        </p:blipFill>
        <p:spPr>
          <a:xfrm>
            <a:off x="-1270" y="613410"/>
            <a:ext cx="12882245" cy="6572250"/>
          </a:xfrm>
          <a:prstGeom prst="rect">
            <a:avLst/>
          </a:prstGeom>
        </p:spPr>
      </p:pic>
      <p:sp>
        <p:nvSpPr>
          <p:cNvPr id="5" name="文本框 4"/>
          <p:cNvSpPr txBox="1"/>
          <p:nvPr/>
        </p:nvSpPr>
        <p:spPr>
          <a:xfrm>
            <a:off x="464185" y="5999480"/>
            <a:ext cx="8750935" cy="1198880"/>
          </a:xfrm>
          <a:prstGeom prst="rect">
            <a:avLst/>
          </a:prstGeom>
          <a:noFill/>
        </p:spPr>
        <p:txBody>
          <a:bodyPr wrap="none" rtlCol="0">
            <a:spAutoFit/>
          </a:bodyPr>
          <a:p>
            <a:r>
              <a:rPr lang="en-US" altLang="zh-CN"/>
              <a:t>1</a:t>
            </a:r>
            <a:r>
              <a:rPr lang="zh-CN" altLang="en-US"/>
              <a:t>，点击左侧坐席配置</a:t>
            </a:r>
            <a:r>
              <a:rPr lang="en-US" altLang="zh-CN"/>
              <a:t>-</a:t>
            </a:r>
            <a:r>
              <a:rPr lang="zh-CN" altLang="en-US"/>
              <a:t>技能组，进入技能组配置界面</a:t>
            </a:r>
            <a:endParaRPr lang="zh-CN" altLang="en-US"/>
          </a:p>
          <a:p>
            <a:r>
              <a:rPr lang="en-US" altLang="zh-CN"/>
              <a:t>2</a:t>
            </a:r>
            <a:r>
              <a:rPr lang="zh-CN" altLang="en-US"/>
              <a:t>，点击增加</a:t>
            </a:r>
            <a:endParaRPr lang="zh-CN" altLang="en-US"/>
          </a:p>
          <a:p>
            <a:r>
              <a:rPr lang="en-US" altLang="zh-CN"/>
              <a:t>3</a:t>
            </a:r>
            <a:r>
              <a:rPr lang="zh-CN" altLang="en-US"/>
              <a:t>，名称按照个人爱好或个人习惯编写（</a:t>
            </a:r>
            <a:r>
              <a:rPr lang="en-US" altLang="zh-CN"/>
              <a:t>PS</a:t>
            </a:r>
            <a:r>
              <a:rPr lang="zh-CN" altLang="en-US"/>
              <a:t>：建议命名识别度高一些，方便后期记忆）</a:t>
            </a:r>
            <a:endParaRPr lang="zh-CN" altLang="en-US"/>
          </a:p>
          <a:p>
            <a:r>
              <a:rPr lang="en-US" altLang="zh-CN"/>
              <a:t>4</a:t>
            </a:r>
            <a:r>
              <a:rPr lang="zh-CN" altLang="en-US"/>
              <a:t>，点击提交，即新建成功</a:t>
            </a:r>
            <a:endParaRPr lang="zh-CN" altLang="en-US"/>
          </a:p>
        </p:txBody>
      </p:sp>
      <p:sp>
        <p:nvSpPr>
          <p:cNvPr id="6" name="文本框 5"/>
          <p:cNvSpPr txBox="1"/>
          <p:nvPr/>
        </p:nvSpPr>
        <p:spPr>
          <a:xfrm>
            <a:off x="11276965" y="6830060"/>
            <a:ext cx="1604010" cy="368300"/>
          </a:xfrm>
          <a:prstGeom prst="rect">
            <a:avLst/>
          </a:prstGeom>
          <a:noFill/>
        </p:spPr>
        <p:txBody>
          <a:bodyPr wrap="none" rtlCol="0">
            <a:spAutoFit/>
          </a:bodyPr>
          <a:p>
            <a:r>
              <a:rPr lang="en-US" altLang="zh-CN">
                <a:solidFill>
                  <a:schemeClr val="accent1"/>
                </a:solidFill>
                <a:effectLst>
                  <a:outerShdw blurRad="38100" dist="25400" dir="5400000" algn="ctr" rotWithShape="0">
                    <a:srgbClr val="6E747A">
                      <a:alpha val="43000"/>
                    </a:srgbClr>
                  </a:outerShdw>
                </a:effectLst>
              </a:rPr>
              <a:t>www.psycall.cn</a:t>
            </a:r>
            <a:endParaRPr lang="en-US" altLang="zh-CN">
              <a:solidFill>
                <a:schemeClr val="accent1"/>
              </a:solidFill>
              <a:effectLst>
                <a:outerShdw blurRad="38100" dist="25400" dir="5400000" algn="ctr" rotWithShape="0">
                  <a:srgbClr val="6E747A">
                    <a:alpha val="43000"/>
                  </a:srgbClr>
                </a:outerShdw>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16510" y="13335"/>
            <a:ext cx="12198350" cy="755650"/>
          </a:xfrm>
        </p:spPr>
        <p:txBody>
          <a:bodyPr>
            <a:normAutofit fontScale="90000"/>
          </a:bodyPr>
          <a:p>
            <a:pPr algn="ctr"/>
            <a:r>
              <a:rPr lang="en-US" altLang="zh-CN"/>
              <a:t>2-</a:t>
            </a:r>
            <a:r>
              <a:rPr lang="zh-CN" altLang="en-US"/>
              <a:t>坐席配置</a:t>
            </a:r>
            <a:endParaRPr lang="zh-CN" altLang="en-US"/>
          </a:p>
        </p:txBody>
      </p:sp>
      <p:pic>
        <p:nvPicPr>
          <p:cNvPr id="5" name="图片 4"/>
          <p:cNvPicPr>
            <a:picLocks noChangeAspect="1"/>
          </p:cNvPicPr>
          <p:nvPr/>
        </p:nvPicPr>
        <p:blipFill>
          <a:blip r:embed="rId1"/>
          <a:stretch>
            <a:fillRect/>
          </a:stretch>
        </p:blipFill>
        <p:spPr>
          <a:xfrm>
            <a:off x="69215" y="607060"/>
            <a:ext cx="12198350" cy="7505065"/>
          </a:xfrm>
          <a:prstGeom prst="rect">
            <a:avLst/>
          </a:prstGeom>
        </p:spPr>
      </p:pic>
      <p:sp>
        <p:nvSpPr>
          <p:cNvPr id="6" name="文本框 5"/>
          <p:cNvSpPr txBox="1"/>
          <p:nvPr/>
        </p:nvSpPr>
        <p:spPr>
          <a:xfrm>
            <a:off x="255905" y="5791200"/>
            <a:ext cx="5397500" cy="2030095"/>
          </a:xfrm>
          <a:prstGeom prst="rect">
            <a:avLst/>
          </a:prstGeom>
          <a:noFill/>
        </p:spPr>
        <p:txBody>
          <a:bodyPr wrap="none" rtlCol="0">
            <a:spAutoFit/>
          </a:bodyPr>
          <a:p>
            <a:pPr algn="l"/>
            <a:r>
              <a:rPr lang="en-US" altLang="zh-CN">
                <a:sym typeface="+mn-ea"/>
              </a:rPr>
              <a:t>1</a:t>
            </a:r>
            <a:r>
              <a:rPr lang="zh-CN" altLang="en-US">
                <a:sym typeface="+mn-ea"/>
              </a:rPr>
              <a:t>，点击左侧坐席配置</a:t>
            </a:r>
            <a:r>
              <a:rPr lang="en-US" altLang="zh-CN">
                <a:sym typeface="+mn-ea"/>
              </a:rPr>
              <a:t>-</a:t>
            </a:r>
            <a:r>
              <a:rPr lang="zh-CN" altLang="en-US">
                <a:sym typeface="+mn-ea"/>
              </a:rPr>
              <a:t>坐席列表，进入坐席配置界面</a:t>
            </a:r>
            <a:endParaRPr lang="zh-CN" altLang="en-US">
              <a:sym typeface="+mn-ea"/>
            </a:endParaRPr>
          </a:p>
          <a:p>
            <a:pPr algn="l"/>
            <a:r>
              <a:rPr lang="en-US" altLang="zh-CN"/>
              <a:t>2</a:t>
            </a:r>
            <a:r>
              <a:rPr lang="zh-CN" altLang="en-US"/>
              <a:t>，在坐席号前方的框框勾选需要操作的坐席</a:t>
            </a:r>
            <a:endParaRPr lang="zh-CN" altLang="en-US"/>
          </a:p>
          <a:p>
            <a:pPr algn="l"/>
            <a:r>
              <a:rPr lang="en-US" altLang="zh-CN"/>
              <a:t>3</a:t>
            </a:r>
            <a:r>
              <a:rPr lang="zh-CN" altLang="en-US"/>
              <a:t>，点击批量分组，弹出选择技能组小界面</a:t>
            </a:r>
            <a:endParaRPr lang="zh-CN" altLang="en-US"/>
          </a:p>
          <a:p>
            <a:pPr algn="l"/>
            <a:r>
              <a:rPr lang="en-US" altLang="zh-CN"/>
              <a:t>4</a:t>
            </a:r>
            <a:r>
              <a:rPr lang="zh-CN" altLang="en-US"/>
              <a:t>，</a:t>
            </a:r>
            <a:r>
              <a:rPr lang="zh-CN" altLang="en-US">
                <a:sym typeface="+mn-ea"/>
              </a:rPr>
              <a:t>把勾选的坐席分配到已创建好的技能组</a:t>
            </a:r>
            <a:endParaRPr lang="zh-CN" altLang="en-US">
              <a:sym typeface="+mn-ea"/>
            </a:endParaRPr>
          </a:p>
          <a:p>
            <a:pPr algn="l"/>
            <a:r>
              <a:rPr lang="en-US" altLang="zh-CN"/>
              <a:t>5</a:t>
            </a:r>
            <a:r>
              <a:rPr lang="zh-CN" altLang="en-US"/>
              <a:t>，点击提交，网页右下角弹出操作成功窗口</a:t>
            </a:r>
            <a:endParaRPr lang="zh-CN" altLang="en-US"/>
          </a:p>
          <a:p>
            <a:pPr algn="l"/>
            <a:r>
              <a:rPr lang="zh-CN" altLang="en-US"/>
              <a:t>附</a:t>
            </a:r>
            <a:r>
              <a:rPr lang="en-US" altLang="zh-CN"/>
              <a:t>1</a:t>
            </a:r>
            <a:r>
              <a:rPr lang="zh-CN" altLang="en-US"/>
              <a:t>：显示坐席注册状态</a:t>
            </a:r>
            <a:endParaRPr lang="zh-CN" altLang="en-US"/>
          </a:p>
          <a:p>
            <a:pPr algn="l"/>
            <a:r>
              <a:rPr lang="zh-CN" altLang="en-US"/>
              <a:t>附</a:t>
            </a:r>
            <a:r>
              <a:rPr lang="en-US" altLang="zh-CN"/>
              <a:t>2</a:t>
            </a:r>
            <a:r>
              <a:rPr lang="zh-CN" altLang="en-US"/>
              <a:t>：上方的功能键，可在第二步选中后点击操作</a:t>
            </a:r>
            <a:endParaRPr lang="zh-CN" altLang="en-US"/>
          </a:p>
        </p:txBody>
      </p:sp>
      <p:sp>
        <p:nvSpPr>
          <p:cNvPr id="3" name="文本框 2"/>
          <p:cNvSpPr txBox="1"/>
          <p:nvPr/>
        </p:nvSpPr>
        <p:spPr>
          <a:xfrm>
            <a:off x="10663555" y="7677150"/>
            <a:ext cx="1604010" cy="368300"/>
          </a:xfrm>
          <a:prstGeom prst="rect">
            <a:avLst/>
          </a:prstGeom>
          <a:noFill/>
        </p:spPr>
        <p:txBody>
          <a:bodyPr wrap="none" rtlCol="0">
            <a:spAutoFit/>
          </a:bodyPr>
          <a:p>
            <a:r>
              <a:rPr lang="en-US" altLang="zh-CN">
                <a:solidFill>
                  <a:schemeClr val="accent1"/>
                </a:solidFill>
                <a:effectLst>
                  <a:outerShdw blurRad="38100" dist="25400" dir="5400000" algn="ctr" rotWithShape="0">
                    <a:srgbClr val="6E747A">
                      <a:alpha val="43000"/>
                    </a:srgbClr>
                  </a:outerShdw>
                </a:effectLst>
              </a:rPr>
              <a:t>www.psycall.cn</a:t>
            </a:r>
            <a:endParaRPr lang="en-US" altLang="zh-CN">
              <a:solidFill>
                <a:schemeClr val="accent1"/>
              </a:solidFill>
              <a:effectLst>
                <a:outerShdw blurRad="38100" dist="25400" dir="5400000" algn="ctr" rotWithShape="0">
                  <a:srgbClr val="6E747A">
                    <a:alpha val="43000"/>
                  </a:srgb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4445" y="3175"/>
            <a:ext cx="12182475" cy="640715"/>
          </a:xfrm>
        </p:spPr>
        <p:txBody>
          <a:bodyPr>
            <a:normAutofit fontScale="90000"/>
          </a:bodyPr>
          <a:p>
            <a:pPr algn="ctr"/>
            <a:r>
              <a:rPr lang="en-US" altLang="zh-CN"/>
              <a:t>3-</a:t>
            </a:r>
            <a:r>
              <a:rPr lang="zh-CN" altLang="en-US"/>
              <a:t>建立项目</a:t>
            </a:r>
            <a:endParaRPr lang="zh-CN" altLang="en-US"/>
          </a:p>
        </p:txBody>
      </p:sp>
      <p:pic>
        <p:nvPicPr>
          <p:cNvPr id="4" name="图片 3"/>
          <p:cNvPicPr>
            <a:picLocks noChangeAspect="1"/>
          </p:cNvPicPr>
          <p:nvPr/>
        </p:nvPicPr>
        <p:blipFill>
          <a:blip r:embed="rId1"/>
          <a:stretch>
            <a:fillRect/>
          </a:stretch>
        </p:blipFill>
        <p:spPr>
          <a:xfrm>
            <a:off x="4445" y="481965"/>
            <a:ext cx="12181840" cy="7780655"/>
          </a:xfrm>
          <a:prstGeom prst="rect">
            <a:avLst/>
          </a:prstGeom>
        </p:spPr>
      </p:pic>
      <p:sp>
        <p:nvSpPr>
          <p:cNvPr id="5" name="文本框 4"/>
          <p:cNvSpPr txBox="1"/>
          <p:nvPr/>
        </p:nvSpPr>
        <p:spPr>
          <a:xfrm>
            <a:off x="247650" y="6461125"/>
            <a:ext cx="4025900" cy="922020"/>
          </a:xfrm>
          <a:prstGeom prst="rect">
            <a:avLst/>
          </a:prstGeom>
          <a:noFill/>
        </p:spPr>
        <p:txBody>
          <a:bodyPr wrap="none" rtlCol="0">
            <a:spAutoFit/>
          </a:bodyPr>
          <a:p>
            <a:r>
              <a:rPr lang="en-US" altLang="zh-CN"/>
              <a:t>1</a:t>
            </a:r>
            <a:r>
              <a:rPr lang="zh-CN" altLang="en-US"/>
              <a:t>，点击项目管控</a:t>
            </a:r>
            <a:r>
              <a:rPr lang="en-US" altLang="zh-CN"/>
              <a:t>-</a:t>
            </a:r>
            <a:r>
              <a:rPr lang="zh-CN" altLang="en-US"/>
              <a:t>项目管理，创建项目</a:t>
            </a:r>
            <a:endParaRPr lang="zh-CN" altLang="en-US"/>
          </a:p>
          <a:p>
            <a:r>
              <a:rPr lang="en-US" altLang="zh-CN"/>
              <a:t>2</a:t>
            </a:r>
            <a:r>
              <a:rPr lang="zh-CN" altLang="en-US"/>
              <a:t>，点击增加，开始创建项目</a:t>
            </a:r>
            <a:endParaRPr lang="zh-CN" altLang="en-US"/>
          </a:p>
          <a:p>
            <a:r>
              <a:rPr lang="en-US" altLang="zh-CN"/>
              <a:t>3</a:t>
            </a:r>
            <a:r>
              <a:rPr lang="zh-CN" altLang="en-US"/>
              <a:t>，新增项目，请看图进行选择</a:t>
            </a:r>
            <a:endParaRPr lang="zh-CN" altLang="en-US"/>
          </a:p>
        </p:txBody>
      </p:sp>
      <p:sp>
        <p:nvSpPr>
          <p:cNvPr id="6" name="文本框 5"/>
          <p:cNvSpPr txBox="1"/>
          <p:nvPr/>
        </p:nvSpPr>
        <p:spPr>
          <a:xfrm>
            <a:off x="10415905" y="7687310"/>
            <a:ext cx="1604010" cy="368300"/>
          </a:xfrm>
          <a:prstGeom prst="rect">
            <a:avLst/>
          </a:prstGeom>
          <a:noFill/>
        </p:spPr>
        <p:txBody>
          <a:bodyPr wrap="none" rtlCol="0">
            <a:spAutoFit/>
          </a:bodyPr>
          <a:p>
            <a:r>
              <a:rPr lang="en-US" altLang="zh-CN">
                <a:solidFill>
                  <a:schemeClr val="accent1"/>
                </a:solidFill>
                <a:effectLst>
                  <a:outerShdw blurRad="38100" dist="25400" dir="5400000" algn="ctr" rotWithShape="0">
                    <a:srgbClr val="6E747A">
                      <a:alpha val="43000"/>
                    </a:srgbClr>
                  </a:outerShdw>
                </a:effectLst>
              </a:rPr>
              <a:t>www.psycall.cn</a:t>
            </a:r>
            <a:endParaRPr lang="en-US" altLang="zh-CN">
              <a:solidFill>
                <a:schemeClr val="accent1"/>
              </a:solidFill>
              <a:effectLst>
                <a:outerShdw blurRad="38100" dist="25400" dir="5400000" algn="ctr" rotWithShape="0">
                  <a:srgbClr val="6E747A">
                    <a:alpha val="43000"/>
                  </a:srgbClr>
                </a:outerShdw>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11430" y="-20320"/>
            <a:ext cx="12204700" cy="786130"/>
          </a:xfrm>
        </p:spPr>
        <p:txBody>
          <a:bodyPr>
            <a:normAutofit/>
          </a:bodyPr>
          <a:p>
            <a:pPr algn="ctr"/>
            <a:r>
              <a:rPr lang="en-US" altLang="zh-CN"/>
              <a:t>4-</a:t>
            </a:r>
            <a:r>
              <a:rPr lang="zh-CN" altLang="en-US"/>
              <a:t>建立外呼任务</a:t>
            </a:r>
            <a:endParaRPr lang="zh-CN" altLang="en-US"/>
          </a:p>
        </p:txBody>
      </p:sp>
      <p:pic>
        <p:nvPicPr>
          <p:cNvPr id="4" name="图片 3"/>
          <p:cNvPicPr>
            <a:picLocks noChangeAspect="1"/>
          </p:cNvPicPr>
          <p:nvPr/>
        </p:nvPicPr>
        <p:blipFill>
          <a:blip r:embed="rId1"/>
          <a:stretch>
            <a:fillRect/>
          </a:stretch>
        </p:blipFill>
        <p:spPr>
          <a:xfrm>
            <a:off x="-6350" y="630555"/>
            <a:ext cx="12204700" cy="6750050"/>
          </a:xfrm>
          <a:prstGeom prst="rect">
            <a:avLst/>
          </a:prstGeom>
        </p:spPr>
      </p:pic>
      <p:sp>
        <p:nvSpPr>
          <p:cNvPr id="5" name="文本框 4"/>
          <p:cNvSpPr txBox="1"/>
          <p:nvPr/>
        </p:nvSpPr>
        <p:spPr>
          <a:xfrm>
            <a:off x="563245" y="5388610"/>
            <a:ext cx="4940300" cy="1476375"/>
          </a:xfrm>
          <a:prstGeom prst="rect">
            <a:avLst/>
          </a:prstGeom>
          <a:noFill/>
        </p:spPr>
        <p:txBody>
          <a:bodyPr wrap="none" rtlCol="0">
            <a:spAutoFit/>
          </a:bodyPr>
          <a:p>
            <a:r>
              <a:rPr lang="en-US" altLang="zh-CN"/>
              <a:t>1</a:t>
            </a:r>
            <a:r>
              <a:rPr lang="zh-CN" altLang="en-US"/>
              <a:t>，点击项目管控</a:t>
            </a:r>
            <a:r>
              <a:rPr lang="en-US" altLang="zh-CN"/>
              <a:t>-</a:t>
            </a:r>
            <a:r>
              <a:rPr lang="zh-CN" altLang="en-US"/>
              <a:t>外呼任务，开始创建准备外呼</a:t>
            </a:r>
            <a:endParaRPr lang="zh-CN" altLang="en-US"/>
          </a:p>
          <a:p>
            <a:r>
              <a:rPr lang="en-US" altLang="zh-CN"/>
              <a:t>2</a:t>
            </a:r>
            <a:r>
              <a:rPr lang="zh-CN" altLang="en-US"/>
              <a:t>，点击增加</a:t>
            </a:r>
            <a:endParaRPr lang="zh-CN" altLang="en-US"/>
          </a:p>
          <a:p>
            <a:r>
              <a:rPr lang="en-US" altLang="zh-CN"/>
              <a:t>3</a:t>
            </a:r>
            <a:r>
              <a:rPr lang="zh-CN" altLang="en-US"/>
              <a:t>，写入任务名称</a:t>
            </a:r>
            <a:endParaRPr lang="zh-CN" altLang="en-US"/>
          </a:p>
          <a:p>
            <a:r>
              <a:rPr lang="en-US" altLang="zh-CN"/>
              <a:t>4</a:t>
            </a:r>
            <a:r>
              <a:rPr lang="zh-CN" altLang="en-US"/>
              <a:t>，选择将要执行的项目</a:t>
            </a:r>
            <a:endParaRPr lang="zh-CN" altLang="en-US"/>
          </a:p>
          <a:p>
            <a:r>
              <a:rPr lang="en-US" altLang="zh-CN"/>
              <a:t>5</a:t>
            </a:r>
            <a:r>
              <a:rPr lang="zh-CN" altLang="en-US"/>
              <a:t>，点击提交</a:t>
            </a:r>
            <a:endParaRPr lang="zh-CN" altLang="en-US"/>
          </a:p>
        </p:txBody>
      </p:sp>
      <p:sp>
        <p:nvSpPr>
          <p:cNvPr id="6" name="文本框 5"/>
          <p:cNvSpPr txBox="1"/>
          <p:nvPr/>
        </p:nvSpPr>
        <p:spPr>
          <a:xfrm>
            <a:off x="9370695" y="3138805"/>
            <a:ext cx="2926080" cy="3415030"/>
          </a:xfrm>
          <a:prstGeom prst="rect">
            <a:avLst/>
          </a:prstGeom>
          <a:noFill/>
        </p:spPr>
        <p:txBody>
          <a:bodyPr wrap="none" rtlCol="0">
            <a:spAutoFit/>
          </a:bodyPr>
          <a:p>
            <a:r>
              <a:rPr lang="zh-CN" altLang="en-US"/>
              <a:t>操作栏功能键</a:t>
            </a:r>
            <a:endParaRPr lang="zh-CN" altLang="en-US"/>
          </a:p>
          <a:p>
            <a:r>
              <a:rPr lang="en-US" altLang="zh-CN"/>
              <a:t>1</a:t>
            </a:r>
            <a:r>
              <a:rPr lang="zh-CN" altLang="en-US"/>
              <a:t>，开始和暂停任务</a:t>
            </a:r>
            <a:endParaRPr lang="zh-CN" altLang="en-US"/>
          </a:p>
          <a:p>
            <a:r>
              <a:rPr lang="en-US" altLang="zh-CN"/>
              <a:t>2</a:t>
            </a:r>
            <a:r>
              <a:rPr lang="zh-CN" altLang="en-US"/>
              <a:t>，导入数据和下载模版，</a:t>
            </a:r>
            <a:endParaRPr lang="zh-CN" altLang="en-US"/>
          </a:p>
          <a:p>
            <a:r>
              <a:rPr lang="zh-CN" altLang="en-US"/>
              <a:t>点击后弹出</a:t>
            </a:r>
            <a:endParaRPr lang="zh-CN" altLang="en-US"/>
          </a:p>
          <a:p>
            <a:r>
              <a:rPr lang="en-US" altLang="zh-CN"/>
              <a:t>3</a:t>
            </a:r>
            <a:r>
              <a:rPr lang="zh-CN" altLang="en-US"/>
              <a:t>，直接导入数据框，点击</a:t>
            </a:r>
            <a:endParaRPr lang="zh-CN" altLang="en-US"/>
          </a:p>
          <a:p>
            <a:r>
              <a:rPr lang="zh-CN" altLang="en-US"/>
              <a:t>后弹出</a:t>
            </a:r>
            <a:endParaRPr lang="zh-CN" altLang="en-US"/>
          </a:p>
          <a:p>
            <a:r>
              <a:rPr lang="en-US" altLang="zh-CN"/>
              <a:t>4</a:t>
            </a:r>
            <a:r>
              <a:rPr lang="zh-CN" altLang="en-US"/>
              <a:t>，清空本任务数据</a:t>
            </a:r>
            <a:endParaRPr lang="zh-CN" altLang="en-US"/>
          </a:p>
          <a:p>
            <a:r>
              <a:rPr lang="en-US" altLang="zh-CN"/>
              <a:t>5</a:t>
            </a:r>
            <a:r>
              <a:rPr lang="zh-CN" altLang="en-US"/>
              <a:t>，回收当前任务当天呼叫</a:t>
            </a:r>
            <a:endParaRPr lang="zh-CN" altLang="en-US"/>
          </a:p>
          <a:p>
            <a:r>
              <a:rPr lang="zh-CN" altLang="en-US"/>
              <a:t>失败数据（单号码本日本任</a:t>
            </a:r>
            <a:endParaRPr lang="zh-CN" altLang="en-US"/>
          </a:p>
          <a:p>
            <a:r>
              <a:rPr lang="zh-CN" altLang="en-US"/>
              <a:t>务只能回收一次）</a:t>
            </a:r>
            <a:endParaRPr lang="zh-CN" altLang="en-US"/>
          </a:p>
          <a:p>
            <a:r>
              <a:rPr lang="en-US" altLang="zh-CN"/>
              <a:t>6</a:t>
            </a:r>
            <a:r>
              <a:rPr lang="zh-CN" altLang="en-US"/>
              <a:t>，监控界面，可调整并发</a:t>
            </a:r>
            <a:endParaRPr lang="zh-CN" altLang="en-US"/>
          </a:p>
          <a:p>
            <a:r>
              <a:rPr lang="zh-CN" altLang="en-US"/>
              <a:t>和监控员工忙碌和空闲时间</a:t>
            </a:r>
            <a:endParaRPr lang="zh-CN" altLang="en-US"/>
          </a:p>
        </p:txBody>
      </p:sp>
      <p:sp>
        <p:nvSpPr>
          <p:cNvPr id="7" name="文本框 6"/>
          <p:cNvSpPr txBox="1"/>
          <p:nvPr/>
        </p:nvSpPr>
        <p:spPr>
          <a:xfrm>
            <a:off x="10684510" y="2346960"/>
            <a:ext cx="298450" cy="368300"/>
          </a:xfrm>
          <a:prstGeom prst="rect">
            <a:avLst/>
          </a:prstGeom>
          <a:noFill/>
        </p:spPr>
        <p:txBody>
          <a:bodyPr wrap="none" rtlCol="0">
            <a:spAutoFit/>
          </a:bodyPr>
          <a:p>
            <a:r>
              <a:rPr lang="en-US" altLang="zh-CN">
                <a:solidFill>
                  <a:srgbClr val="FF0000"/>
                </a:solidFill>
              </a:rPr>
              <a:t>1</a:t>
            </a:r>
            <a:endParaRPr lang="en-US" altLang="zh-CN">
              <a:solidFill>
                <a:srgbClr val="FF0000"/>
              </a:solidFill>
            </a:endParaRPr>
          </a:p>
        </p:txBody>
      </p:sp>
      <p:sp>
        <p:nvSpPr>
          <p:cNvPr id="8" name="文本框 7"/>
          <p:cNvSpPr txBox="1"/>
          <p:nvPr/>
        </p:nvSpPr>
        <p:spPr>
          <a:xfrm>
            <a:off x="10904220" y="2346960"/>
            <a:ext cx="271145" cy="368300"/>
          </a:xfrm>
          <a:prstGeom prst="rect">
            <a:avLst/>
          </a:prstGeom>
          <a:noFill/>
        </p:spPr>
        <p:txBody>
          <a:bodyPr wrap="square" rtlCol="0">
            <a:spAutoFit/>
          </a:bodyPr>
          <a:p>
            <a:r>
              <a:rPr lang="en-US" altLang="zh-CN">
                <a:solidFill>
                  <a:srgbClr val="FF0000"/>
                </a:solidFill>
              </a:rPr>
              <a:t>2</a:t>
            </a:r>
            <a:endParaRPr lang="en-US" altLang="zh-CN">
              <a:solidFill>
                <a:srgbClr val="FF0000"/>
              </a:solidFill>
            </a:endParaRPr>
          </a:p>
        </p:txBody>
      </p:sp>
      <p:sp>
        <p:nvSpPr>
          <p:cNvPr id="9" name="文本框 8"/>
          <p:cNvSpPr txBox="1"/>
          <p:nvPr/>
        </p:nvSpPr>
        <p:spPr>
          <a:xfrm>
            <a:off x="11117580" y="2346960"/>
            <a:ext cx="298450" cy="368300"/>
          </a:xfrm>
          <a:prstGeom prst="rect">
            <a:avLst/>
          </a:prstGeom>
          <a:noFill/>
        </p:spPr>
        <p:txBody>
          <a:bodyPr wrap="none" rtlCol="0">
            <a:spAutoFit/>
          </a:bodyPr>
          <a:p>
            <a:r>
              <a:rPr lang="en-US" altLang="zh-CN">
                <a:solidFill>
                  <a:srgbClr val="FF0000"/>
                </a:solidFill>
              </a:rPr>
              <a:t>3</a:t>
            </a:r>
            <a:endParaRPr lang="en-US" altLang="zh-CN">
              <a:solidFill>
                <a:srgbClr val="FF0000"/>
              </a:solidFill>
            </a:endParaRPr>
          </a:p>
        </p:txBody>
      </p:sp>
      <p:sp>
        <p:nvSpPr>
          <p:cNvPr id="10" name="文本框 9"/>
          <p:cNvSpPr txBox="1"/>
          <p:nvPr/>
        </p:nvSpPr>
        <p:spPr>
          <a:xfrm>
            <a:off x="11338560" y="2346960"/>
            <a:ext cx="298450" cy="368300"/>
          </a:xfrm>
          <a:prstGeom prst="rect">
            <a:avLst/>
          </a:prstGeom>
          <a:noFill/>
        </p:spPr>
        <p:txBody>
          <a:bodyPr wrap="none" rtlCol="0">
            <a:spAutoFit/>
          </a:bodyPr>
          <a:p>
            <a:r>
              <a:rPr lang="en-US" altLang="zh-CN">
                <a:solidFill>
                  <a:srgbClr val="FF0000"/>
                </a:solidFill>
              </a:rPr>
              <a:t>4</a:t>
            </a:r>
            <a:endParaRPr lang="en-US" altLang="zh-CN">
              <a:solidFill>
                <a:srgbClr val="FF0000"/>
              </a:solidFill>
            </a:endParaRPr>
          </a:p>
        </p:txBody>
      </p:sp>
      <p:sp>
        <p:nvSpPr>
          <p:cNvPr id="11" name="文本框 10"/>
          <p:cNvSpPr txBox="1"/>
          <p:nvPr/>
        </p:nvSpPr>
        <p:spPr>
          <a:xfrm>
            <a:off x="11531600" y="2346960"/>
            <a:ext cx="298450" cy="368300"/>
          </a:xfrm>
          <a:prstGeom prst="rect">
            <a:avLst/>
          </a:prstGeom>
          <a:noFill/>
        </p:spPr>
        <p:txBody>
          <a:bodyPr wrap="none" rtlCol="0">
            <a:spAutoFit/>
          </a:bodyPr>
          <a:p>
            <a:r>
              <a:rPr lang="en-US" altLang="zh-CN">
                <a:solidFill>
                  <a:srgbClr val="FF0000"/>
                </a:solidFill>
              </a:rPr>
              <a:t>5</a:t>
            </a:r>
            <a:endParaRPr lang="en-US" altLang="zh-CN">
              <a:solidFill>
                <a:srgbClr val="FF0000"/>
              </a:solidFill>
            </a:endParaRPr>
          </a:p>
        </p:txBody>
      </p:sp>
      <p:sp>
        <p:nvSpPr>
          <p:cNvPr id="12" name="文本框 11"/>
          <p:cNvSpPr txBox="1"/>
          <p:nvPr/>
        </p:nvSpPr>
        <p:spPr>
          <a:xfrm>
            <a:off x="11754485" y="2346960"/>
            <a:ext cx="298450" cy="368300"/>
          </a:xfrm>
          <a:prstGeom prst="rect">
            <a:avLst/>
          </a:prstGeom>
          <a:noFill/>
        </p:spPr>
        <p:txBody>
          <a:bodyPr wrap="none" rtlCol="0">
            <a:spAutoFit/>
          </a:bodyPr>
          <a:p>
            <a:r>
              <a:rPr lang="en-US" altLang="zh-CN">
                <a:solidFill>
                  <a:srgbClr val="FF0000"/>
                </a:solidFill>
              </a:rPr>
              <a:t>6</a:t>
            </a:r>
            <a:endParaRPr lang="en-US" altLang="zh-CN">
              <a:solidFill>
                <a:srgbClr val="FF0000"/>
              </a:solidFill>
            </a:endParaRPr>
          </a:p>
        </p:txBody>
      </p:sp>
      <p:sp>
        <p:nvSpPr>
          <p:cNvPr id="13" name="文本框 12"/>
          <p:cNvSpPr txBox="1"/>
          <p:nvPr/>
        </p:nvSpPr>
        <p:spPr>
          <a:xfrm>
            <a:off x="10412730" y="7012305"/>
            <a:ext cx="1604010" cy="368300"/>
          </a:xfrm>
          <a:prstGeom prst="rect">
            <a:avLst/>
          </a:prstGeom>
          <a:noFill/>
        </p:spPr>
        <p:txBody>
          <a:bodyPr wrap="none" rtlCol="0">
            <a:spAutoFit/>
          </a:bodyPr>
          <a:p>
            <a:r>
              <a:rPr lang="en-US" altLang="zh-CN">
                <a:solidFill>
                  <a:schemeClr val="accent1"/>
                </a:solidFill>
                <a:effectLst>
                  <a:outerShdw blurRad="38100" dist="25400" dir="5400000" algn="ctr" rotWithShape="0">
                    <a:srgbClr val="6E747A">
                      <a:alpha val="43000"/>
                    </a:srgbClr>
                  </a:outerShdw>
                </a:effectLst>
              </a:rPr>
              <a:t>www.psycall.cn</a:t>
            </a:r>
            <a:endParaRPr lang="en-US" altLang="zh-CN">
              <a:solidFill>
                <a:schemeClr val="accent1"/>
              </a:solidFill>
              <a:effectLst>
                <a:outerShdw blurRad="38100" dist="25400" dir="5400000" algn="ctr" rotWithShape="0">
                  <a:srgbClr val="6E747A">
                    <a:alpha val="43000"/>
                  </a:srgbClr>
                </a:outerShdw>
              </a:effectLs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3810" y="-11430"/>
            <a:ext cx="12185015" cy="727710"/>
          </a:xfrm>
        </p:spPr>
        <p:txBody>
          <a:bodyPr>
            <a:normAutofit fontScale="90000"/>
          </a:bodyPr>
          <a:p>
            <a:pPr algn="ctr"/>
            <a:r>
              <a:rPr lang="en-US" altLang="zh-CN"/>
              <a:t>5-CRM</a:t>
            </a:r>
            <a:r>
              <a:rPr lang="zh-CN" altLang="en-US"/>
              <a:t>弹屏设置</a:t>
            </a:r>
            <a:endParaRPr lang="zh-CN" altLang="en-US"/>
          </a:p>
        </p:txBody>
      </p:sp>
      <p:pic>
        <p:nvPicPr>
          <p:cNvPr id="4" name="图片 3"/>
          <p:cNvPicPr>
            <a:picLocks noChangeAspect="1"/>
          </p:cNvPicPr>
          <p:nvPr/>
        </p:nvPicPr>
        <p:blipFill>
          <a:blip r:embed="rId1"/>
          <a:stretch>
            <a:fillRect/>
          </a:stretch>
        </p:blipFill>
        <p:spPr>
          <a:xfrm>
            <a:off x="5080" y="552450"/>
            <a:ext cx="12183745" cy="6886575"/>
          </a:xfrm>
          <a:prstGeom prst="rect">
            <a:avLst/>
          </a:prstGeom>
        </p:spPr>
      </p:pic>
      <p:sp>
        <p:nvSpPr>
          <p:cNvPr id="5" name="文本框 4"/>
          <p:cNvSpPr txBox="1"/>
          <p:nvPr/>
        </p:nvSpPr>
        <p:spPr>
          <a:xfrm>
            <a:off x="3810" y="2728595"/>
            <a:ext cx="4641850" cy="4523105"/>
          </a:xfrm>
          <a:prstGeom prst="rect">
            <a:avLst/>
          </a:prstGeom>
          <a:noFill/>
        </p:spPr>
        <p:txBody>
          <a:bodyPr wrap="none" rtlCol="0">
            <a:spAutoFit/>
          </a:bodyPr>
          <a:p>
            <a:r>
              <a:rPr lang="en-US" altLang="zh-CN"/>
              <a:t>1</a:t>
            </a:r>
            <a:r>
              <a:rPr lang="zh-CN" altLang="en-US"/>
              <a:t>，点击项目管控</a:t>
            </a:r>
            <a:r>
              <a:rPr lang="en-US" altLang="zh-CN"/>
              <a:t>-CRM</a:t>
            </a:r>
            <a:r>
              <a:rPr lang="zh-CN" altLang="en-US"/>
              <a:t>自定义，</a:t>
            </a:r>
            <a:endParaRPr lang="zh-CN" altLang="en-US"/>
          </a:p>
          <a:p>
            <a:r>
              <a:rPr lang="zh-CN" altLang="en-US"/>
              <a:t>进入编辑弹屏界面</a:t>
            </a:r>
            <a:endParaRPr lang="zh-CN" altLang="en-US"/>
          </a:p>
          <a:p>
            <a:r>
              <a:rPr lang="en-US" altLang="zh-CN"/>
              <a:t>2</a:t>
            </a:r>
            <a:r>
              <a:rPr lang="zh-CN" altLang="en-US"/>
              <a:t>，点击增加</a:t>
            </a:r>
            <a:endParaRPr lang="zh-CN" altLang="en-US"/>
          </a:p>
          <a:p>
            <a:r>
              <a:rPr lang="en-US" altLang="zh-CN"/>
              <a:t>3</a:t>
            </a:r>
            <a:r>
              <a:rPr lang="zh-CN" altLang="en-US"/>
              <a:t>，在弹出的小框内输入名称</a:t>
            </a:r>
            <a:endParaRPr lang="zh-CN" altLang="en-US"/>
          </a:p>
          <a:p>
            <a:r>
              <a:rPr lang="en-US" altLang="zh-CN"/>
              <a:t>4</a:t>
            </a:r>
            <a:r>
              <a:rPr lang="zh-CN" altLang="en-US"/>
              <a:t>，在弹出的小框内禁用问卷跳转</a:t>
            </a:r>
            <a:endParaRPr lang="zh-CN" altLang="en-US"/>
          </a:p>
          <a:p>
            <a:r>
              <a:rPr lang="zh-CN" altLang="en-US"/>
              <a:t>（问卷跳转类行业请选择启用）</a:t>
            </a:r>
            <a:endParaRPr lang="zh-CN" altLang="en-US"/>
          </a:p>
          <a:p>
            <a:r>
              <a:rPr lang="en-US" altLang="zh-CN"/>
              <a:t>5</a:t>
            </a:r>
            <a:r>
              <a:rPr lang="zh-CN" altLang="en-US"/>
              <a:t>，点击编辑字段，进入弹屏字段</a:t>
            </a:r>
            <a:endParaRPr lang="zh-CN" altLang="en-US"/>
          </a:p>
          <a:p>
            <a:r>
              <a:rPr lang="zh-CN" altLang="en-US"/>
              <a:t>编辑</a:t>
            </a:r>
            <a:endParaRPr lang="zh-CN" altLang="en-US"/>
          </a:p>
          <a:p>
            <a:r>
              <a:rPr lang="en-US" altLang="zh-CN"/>
              <a:t>6</a:t>
            </a:r>
            <a:r>
              <a:rPr lang="zh-CN" altLang="en-US"/>
              <a:t>，操作框，写入名称和输入类型，</a:t>
            </a:r>
            <a:endParaRPr lang="zh-CN" altLang="en-US"/>
          </a:p>
          <a:p>
            <a:r>
              <a:rPr lang="zh-CN" altLang="en-US"/>
              <a:t>点击提交，即进入右侧</a:t>
            </a:r>
            <a:r>
              <a:rPr lang="en-US" altLang="zh-CN"/>
              <a:t>8</a:t>
            </a:r>
            <a:r>
              <a:rPr lang="zh-CN" altLang="en-US"/>
              <a:t>界面</a:t>
            </a:r>
            <a:endParaRPr lang="zh-CN" altLang="en-US"/>
          </a:p>
          <a:p>
            <a:r>
              <a:rPr lang="en-US" altLang="zh-CN"/>
              <a:t>7</a:t>
            </a:r>
            <a:r>
              <a:rPr lang="zh-CN" altLang="en-US"/>
              <a:t>，已有字段编辑，</a:t>
            </a:r>
            <a:r>
              <a:rPr lang="en-US" altLang="zh-CN"/>
              <a:t>+</a:t>
            </a:r>
            <a:r>
              <a:rPr lang="zh-CN" altLang="en-US"/>
              <a:t>号对应添加，</a:t>
            </a:r>
            <a:endParaRPr lang="zh-CN" altLang="en-US"/>
          </a:p>
          <a:p>
            <a:r>
              <a:rPr lang="zh-CN" altLang="en-US"/>
              <a:t>跳入到第</a:t>
            </a:r>
            <a:r>
              <a:rPr lang="en-US" altLang="zh-CN"/>
              <a:t>6</a:t>
            </a:r>
            <a:r>
              <a:rPr lang="zh-CN" altLang="en-US"/>
              <a:t>步；⚙对应</a:t>
            </a:r>
            <a:r>
              <a:rPr lang="en-US" altLang="zh-CN"/>
              <a:t>8</a:t>
            </a:r>
            <a:r>
              <a:rPr lang="zh-CN" altLang="en-US"/>
              <a:t>界面已有字</a:t>
            </a:r>
            <a:endParaRPr lang="zh-CN" altLang="en-US"/>
          </a:p>
          <a:p>
            <a:r>
              <a:rPr lang="zh-CN" altLang="en-US"/>
              <a:t>段编辑，在要编辑的字段前面打勾</a:t>
            </a:r>
            <a:endParaRPr lang="zh-CN" altLang="en-US"/>
          </a:p>
          <a:p>
            <a:r>
              <a:rPr lang="zh-CN" altLang="en-US"/>
              <a:t>进行操作；</a:t>
            </a:r>
            <a:r>
              <a:rPr lang="en-US" altLang="zh-CN"/>
              <a:t>-</a:t>
            </a:r>
            <a:r>
              <a:rPr lang="zh-CN" altLang="en-US"/>
              <a:t>对应删除，选择要删除</a:t>
            </a:r>
            <a:endParaRPr lang="zh-CN" altLang="en-US"/>
          </a:p>
          <a:p>
            <a:r>
              <a:rPr lang="zh-CN" altLang="en-US"/>
              <a:t>的字段，点击</a:t>
            </a:r>
            <a:r>
              <a:rPr lang="en-US" altLang="zh-CN"/>
              <a:t>-</a:t>
            </a:r>
            <a:endParaRPr lang="en-US" altLang="zh-CN"/>
          </a:p>
          <a:p>
            <a:r>
              <a:rPr lang="en-US" altLang="zh-CN"/>
              <a:t>8</a:t>
            </a:r>
            <a:r>
              <a:rPr lang="zh-CN" altLang="en-US"/>
              <a:t>，弹屏内容，可点击上移下移选择显示顺序</a:t>
            </a:r>
            <a:endParaRPr lang="zh-CN" altLang="en-US"/>
          </a:p>
        </p:txBody>
      </p:sp>
      <p:sp>
        <p:nvSpPr>
          <p:cNvPr id="6" name="文本框 5"/>
          <p:cNvSpPr txBox="1"/>
          <p:nvPr/>
        </p:nvSpPr>
        <p:spPr>
          <a:xfrm>
            <a:off x="10403205" y="7070725"/>
            <a:ext cx="1604010" cy="368300"/>
          </a:xfrm>
          <a:prstGeom prst="rect">
            <a:avLst/>
          </a:prstGeom>
          <a:noFill/>
        </p:spPr>
        <p:txBody>
          <a:bodyPr wrap="none" rtlCol="0">
            <a:spAutoFit/>
          </a:bodyPr>
          <a:p>
            <a:r>
              <a:rPr lang="en-US" altLang="zh-CN">
                <a:solidFill>
                  <a:schemeClr val="accent1"/>
                </a:solidFill>
                <a:effectLst>
                  <a:outerShdw blurRad="38100" dist="25400" dir="5400000" algn="ctr" rotWithShape="0">
                    <a:srgbClr val="6E747A">
                      <a:alpha val="43000"/>
                    </a:srgbClr>
                  </a:outerShdw>
                </a:effectLst>
              </a:rPr>
              <a:t>www.psycall.cn</a:t>
            </a:r>
            <a:endParaRPr lang="en-US" altLang="zh-CN">
              <a:solidFill>
                <a:schemeClr val="accent1"/>
              </a:solidFill>
              <a:effectLst>
                <a:outerShdw blurRad="38100" dist="25400" dir="5400000" algn="ctr" rotWithShape="0">
                  <a:srgbClr val="6E747A">
                    <a:alpha val="43000"/>
                  </a:srgbClr>
                </a:outerShdw>
              </a:effectLs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8255" y="-20320"/>
            <a:ext cx="12175490" cy="767715"/>
          </a:xfrm>
        </p:spPr>
        <p:txBody>
          <a:bodyPr>
            <a:normAutofit/>
          </a:bodyPr>
          <a:p>
            <a:pPr algn="ctr"/>
            <a:r>
              <a:rPr lang="en-US" altLang="zh-CN"/>
              <a:t>6-1</a:t>
            </a:r>
            <a:r>
              <a:rPr lang="zh-CN" altLang="en-US"/>
              <a:t>数据管理</a:t>
            </a:r>
            <a:r>
              <a:rPr lang="en-US" altLang="zh-CN"/>
              <a:t>-</a:t>
            </a:r>
            <a:r>
              <a:rPr lang="zh-CN" altLang="en-US"/>
              <a:t>客户信息</a:t>
            </a:r>
            <a:endParaRPr lang="zh-CN" altLang="en-US"/>
          </a:p>
        </p:txBody>
      </p:sp>
      <p:pic>
        <p:nvPicPr>
          <p:cNvPr id="4" name="图片 3"/>
          <p:cNvPicPr>
            <a:picLocks noChangeAspect="1"/>
          </p:cNvPicPr>
          <p:nvPr/>
        </p:nvPicPr>
        <p:blipFill>
          <a:blip r:embed="rId1"/>
          <a:stretch>
            <a:fillRect/>
          </a:stretch>
        </p:blipFill>
        <p:spPr>
          <a:xfrm>
            <a:off x="8255" y="628015"/>
            <a:ext cx="12175490" cy="6856730"/>
          </a:xfrm>
          <a:prstGeom prst="rect">
            <a:avLst/>
          </a:prstGeom>
        </p:spPr>
      </p:pic>
      <p:sp>
        <p:nvSpPr>
          <p:cNvPr id="5" name="文本框 4"/>
          <p:cNvSpPr txBox="1"/>
          <p:nvPr/>
        </p:nvSpPr>
        <p:spPr>
          <a:xfrm>
            <a:off x="1688465" y="4131945"/>
            <a:ext cx="9671050" cy="2584450"/>
          </a:xfrm>
          <a:prstGeom prst="rect">
            <a:avLst/>
          </a:prstGeom>
          <a:noFill/>
        </p:spPr>
        <p:txBody>
          <a:bodyPr wrap="none" rtlCol="0">
            <a:spAutoFit/>
          </a:bodyPr>
          <a:p>
            <a:r>
              <a:rPr lang="en-US" altLang="zh-CN"/>
              <a:t>1</a:t>
            </a:r>
            <a:r>
              <a:rPr lang="zh-CN" altLang="en-US"/>
              <a:t>，点击数据管理</a:t>
            </a:r>
            <a:r>
              <a:rPr lang="en-US" altLang="zh-CN"/>
              <a:t>-</a:t>
            </a:r>
            <a:r>
              <a:rPr lang="zh-CN" altLang="en-US"/>
              <a:t>客户信息，进入项目信息查询</a:t>
            </a:r>
            <a:endParaRPr lang="zh-CN" altLang="en-US"/>
          </a:p>
          <a:p>
            <a:r>
              <a:rPr lang="en-US" altLang="zh-CN">
                <a:solidFill>
                  <a:srgbClr val="FF0000"/>
                </a:solidFill>
              </a:rPr>
              <a:t>2</a:t>
            </a:r>
            <a:r>
              <a:rPr lang="zh-CN" altLang="en-US">
                <a:solidFill>
                  <a:srgbClr val="FF0000"/>
                </a:solidFill>
              </a:rPr>
              <a:t>，项目名称：必选</a:t>
            </a:r>
            <a:endParaRPr lang="zh-CN" altLang="en-US">
              <a:solidFill>
                <a:srgbClr val="FF0000"/>
              </a:solidFill>
            </a:endParaRPr>
          </a:p>
          <a:p>
            <a:r>
              <a:rPr lang="en-US" altLang="zh-CN"/>
              <a:t>3</a:t>
            </a:r>
            <a:r>
              <a:rPr lang="zh-CN" altLang="en-US"/>
              <a:t>，</a:t>
            </a:r>
            <a:r>
              <a:rPr lang="zh-CN" altLang="en-US">
                <a:solidFill>
                  <a:srgbClr val="FF0000"/>
                </a:solidFill>
              </a:rPr>
              <a:t>客户状态</a:t>
            </a:r>
            <a:r>
              <a:rPr lang="zh-CN" altLang="en-US"/>
              <a:t>：根据需要选择，查询该项目已呼叫和未呼叫的数据，也可不选择，默认查询全部</a:t>
            </a:r>
            <a:endParaRPr lang="zh-CN" altLang="en-US"/>
          </a:p>
          <a:p>
            <a:r>
              <a:rPr lang="en-US" altLang="zh-CN"/>
              <a:t>4</a:t>
            </a:r>
            <a:r>
              <a:rPr lang="zh-CN" altLang="en-US"/>
              <a:t>，</a:t>
            </a:r>
            <a:r>
              <a:rPr lang="zh-CN" altLang="en-US">
                <a:solidFill>
                  <a:srgbClr val="FF0000"/>
                </a:solidFill>
              </a:rPr>
              <a:t>开始日期和结束日期</a:t>
            </a:r>
            <a:r>
              <a:rPr lang="zh-CN" altLang="en-US"/>
              <a:t>：查询时间跨度，默认为本日</a:t>
            </a:r>
            <a:endParaRPr lang="zh-CN" altLang="en-US"/>
          </a:p>
          <a:p>
            <a:r>
              <a:rPr lang="en-US" altLang="zh-CN"/>
              <a:t>5</a:t>
            </a:r>
            <a:r>
              <a:rPr lang="zh-CN" altLang="en-US"/>
              <a:t>，</a:t>
            </a:r>
            <a:r>
              <a:rPr lang="zh-CN" altLang="en-US">
                <a:solidFill>
                  <a:srgbClr val="FF0000"/>
                </a:solidFill>
              </a:rPr>
              <a:t>客户号码</a:t>
            </a:r>
            <a:r>
              <a:rPr lang="zh-CN" altLang="en-US"/>
              <a:t>：指定号码进行查询</a:t>
            </a:r>
            <a:endParaRPr lang="zh-CN" altLang="en-US"/>
          </a:p>
          <a:p>
            <a:r>
              <a:rPr lang="en-US" altLang="zh-CN"/>
              <a:t>6</a:t>
            </a:r>
            <a:r>
              <a:rPr lang="zh-CN" altLang="en-US"/>
              <a:t>，</a:t>
            </a:r>
            <a:r>
              <a:rPr lang="zh-CN" altLang="en-US">
                <a:solidFill>
                  <a:srgbClr val="FF0000"/>
                </a:solidFill>
              </a:rPr>
              <a:t>坐席工号</a:t>
            </a:r>
            <a:r>
              <a:rPr lang="zh-CN" altLang="en-US"/>
              <a:t>：指定员工工号进行查询</a:t>
            </a:r>
            <a:endParaRPr lang="zh-CN" altLang="en-US"/>
          </a:p>
          <a:p>
            <a:r>
              <a:rPr lang="en-US" altLang="zh-CN"/>
              <a:t>7</a:t>
            </a:r>
            <a:r>
              <a:rPr lang="zh-CN" altLang="en-US"/>
              <a:t>，</a:t>
            </a:r>
            <a:r>
              <a:rPr lang="zh-CN" altLang="en-US">
                <a:solidFill>
                  <a:srgbClr val="FF0000"/>
                </a:solidFill>
              </a:rPr>
              <a:t>查询</a:t>
            </a:r>
            <a:r>
              <a:rPr lang="zh-CN" altLang="en-US"/>
              <a:t>：选择上述需要的选择项后，点击查询按钮显示数据</a:t>
            </a:r>
            <a:endParaRPr lang="zh-CN" altLang="en-US"/>
          </a:p>
          <a:p>
            <a:r>
              <a:rPr lang="en-US" altLang="zh-CN"/>
              <a:t>8</a:t>
            </a:r>
            <a:r>
              <a:rPr lang="zh-CN" altLang="en-US"/>
              <a:t>，</a:t>
            </a:r>
            <a:r>
              <a:rPr lang="zh-CN" altLang="en-US">
                <a:solidFill>
                  <a:srgbClr val="FF0000"/>
                </a:solidFill>
              </a:rPr>
              <a:t>导出客户信息</a:t>
            </a:r>
            <a:r>
              <a:rPr lang="zh-CN" altLang="en-US"/>
              <a:t>：在查询后，可将查询结果数据导出到电脑上，表格形式</a:t>
            </a:r>
            <a:endParaRPr lang="zh-CN" altLang="en-US"/>
          </a:p>
          <a:p>
            <a:r>
              <a:rPr lang="en-US" altLang="zh-CN"/>
              <a:t>9</a:t>
            </a:r>
            <a:r>
              <a:rPr lang="zh-CN" altLang="en-US"/>
              <a:t>，</a:t>
            </a:r>
            <a:r>
              <a:rPr lang="zh-CN" altLang="en-US">
                <a:solidFill>
                  <a:srgbClr val="FF0000"/>
                </a:solidFill>
              </a:rPr>
              <a:t>删除条件数据</a:t>
            </a:r>
            <a:r>
              <a:rPr lang="zh-CN" altLang="en-US"/>
              <a:t>：在查询后，可在系统内删除查询结果数据</a:t>
            </a:r>
            <a:endParaRPr lang="zh-CN" altLang="en-US"/>
          </a:p>
        </p:txBody>
      </p:sp>
      <p:sp>
        <p:nvSpPr>
          <p:cNvPr id="6" name="文本框 5"/>
          <p:cNvSpPr txBox="1"/>
          <p:nvPr/>
        </p:nvSpPr>
        <p:spPr>
          <a:xfrm>
            <a:off x="10398125" y="7116445"/>
            <a:ext cx="1604010" cy="368300"/>
          </a:xfrm>
          <a:prstGeom prst="rect">
            <a:avLst/>
          </a:prstGeom>
          <a:noFill/>
        </p:spPr>
        <p:txBody>
          <a:bodyPr wrap="none" rtlCol="0">
            <a:spAutoFit/>
          </a:bodyPr>
          <a:p>
            <a:r>
              <a:rPr lang="en-US" altLang="zh-CN">
                <a:solidFill>
                  <a:schemeClr val="accent1"/>
                </a:solidFill>
                <a:effectLst>
                  <a:outerShdw blurRad="38100" dist="25400" dir="5400000" algn="ctr" rotWithShape="0">
                    <a:srgbClr val="6E747A">
                      <a:alpha val="43000"/>
                    </a:srgbClr>
                  </a:outerShdw>
                </a:effectLst>
              </a:rPr>
              <a:t>www.psycall.cn</a:t>
            </a:r>
            <a:endParaRPr lang="en-US" altLang="zh-CN">
              <a:solidFill>
                <a:schemeClr val="accent1"/>
              </a:solidFill>
              <a:effectLst>
                <a:outerShdw blurRad="38100" dist="25400" dir="5400000" algn="ctr" rotWithShape="0">
                  <a:srgbClr val="6E747A">
                    <a:alpha val="43000"/>
                  </a:srgbClr>
                </a:outerShdw>
              </a:effectLs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635" y="-29845"/>
            <a:ext cx="12193270" cy="767080"/>
          </a:xfrm>
        </p:spPr>
        <p:txBody>
          <a:bodyPr/>
          <a:p>
            <a:pPr algn="ctr"/>
            <a:r>
              <a:rPr lang="en-US" altLang="zh-CN"/>
              <a:t>6-2</a:t>
            </a:r>
            <a:r>
              <a:rPr lang="zh-CN" altLang="en-US"/>
              <a:t>数据管理</a:t>
            </a:r>
            <a:r>
              <a:rPr lang="en-US" altLang="zh-CN"/>
              <a:t>-</a:t>
            </a:r>
            <a:r>
              <a:rPr lang="zh-CN" altLang="en-US"/>
              <a:t>录音质检</a:t>
            </a:r>
            <a:endParaRPr lang="zh-CN" altLang="en-US"/>
          </a:p>
        </p:txBody>
      </p:sp>
      <p:pic>
        <p:nvPicPr>
          <p:cNvPr id="5" name="图片 4"/>
          <p:cNvPicPr>
            <a:picLocks noChangeAspect="1"/>
          </p:cNvPicPr>
          <p:nvPr/>
        </p:nvPicPr>
        <p:blipFill>
          <a:blip r:embed="rId1"/>
          <a:stretch>
            <a:fillRect/>
          </a:stretch>
        </p:blipFill>
        <p:spPr>
          <a:xfrm>
            <a:off x="-635" y="648970"/>
            <a:ext cx="12193270" cy="6535420"/>
          </a:xfrm>
          <a:prstGeom prst="rect">
            <a:avLst/>
          </a:prstGeom>
        </p:spPr>
      </p:pic>
      <p:sp>
        <p:nvSpPr>
          <p:cNvPr id="6" name="文本框 5"/>
          <p:cNvSpPr txBox="1"/>
          <p:nvPr/>
        </p:nvSpPr>
        <p:spPr>
          <a:xfrm>
            <a:off x="2237740" y="3251835"/>
            <a:ext cx="9786620" cy="3969385"/>
          </a:xfrm>
          <a:prstGeom prst="rect">
            <a:avLst/>
          </a:prstGeom>
          <a:noFill/>
        </p:spPr>
        <p:txBody>
          <a:bodyPr wrap="none" rtlCol="0">
            <a:spAutoFit/>
          </a:bodyPr>
          <a:p>
            <a:pPr algn="l"/>
            <a:r>
              <a:rPr lang="en-US" altLang="zh-CN"/>
              <a:t>1</a:t>
            </a:r>
            <a:r>
              <a:rPr lang="zh-CN" altLang="en-US"/>
              <a:t>，点击数据管理</a:t>
            </a:r>
            <a:r>
              <a:rPr lang="en-US" altLang="zh-CN"/>
              <a:t>-</a:t>
            </a:r>
            <a:r>
              <a:rPr lang="zh-CN" altLang="en-US"/>
              <a:t>录音质检，进入到录音查询和客户状态质检界面</a:t>
            </a:r>
            <a:endParaRPr lang="zh-CN" altLang="en-US"/>
          </a:p>
          <a:p>
            <a:pPr algn="l"/>
            <a:r>
              <a:rPr lang="en-US" altLang="zh-CN">
                <a:solidFill>
                  <a:srgbClr val="FF0000"/>
                </a:solidFill>
              </a:rPr>
              <a:t>2</a:t>
            </a:r>
            <a:r>
              <a:rPr lang="zh-CN" altLang="en-US">
                <a:solidFill>
                  <a:srgbClr val="FF0000"/>
                </a:solidFill>
              </a:rPr>
              <a:t>，项目名称：必选</a:t>
            </a:r>
            <a:endParaRPr lang="zh-CN" altLang="en-US">
              <a:solidFill>
                <a:srgbClr val="FF0000"/>
              </a:solidFill>
            </a:endParaRPr>
          </a:p>
          <a:p>
            <a:pPr algn="l"/>
            <a:r>
              <a:rPr lang="en-US" altLang="zh-CN"/>
              <a:t>3</a:t>
            </a:r>
            <a:r>
              <a:rPr lang="zh-CN" altLang="en-US"/>
              <a:t>，</a:t>
            </a:r>
            <a:r>
              <a:rPr lang="zh-CN" altLang="en-US">
                <a:solidFill>
                  <a:srgbClr val="FF0000"/>
                </a:solidFill>
              </a:rPr>
              <a:t>客户状态</a:t>
            </a:r>
            <a:r>
              <a:rPr lang="zh-CN" altLang="en-US"/>
              <a:t>：可选择成功客户和失败客户进行条件查询，也可不选择，默认查询全部</a:t>
            </a:r>
            <a:endParaRPr lang="zh-CN" altLang="en-US"/>
          </a:p>
          <a:p>
            <a:pPr algn="l"/>
            <a:r>
              <a:rPr lang="zh-CN" altLang="en-US"/>
              <a:t>（成功客户需要在弹屏或者使用相应的系统功能键进行标记后才可进行查询）</a:t>
            </a:r>
            <a:endParaRPr lang="zh-CN" altLang="en-US"/>
          </a:p>
          <a:p>
            <a:pPr algn="l"/>
            <a:r>
              <a:rPr lang="en-US" altLang="zh-CN"/>
              <a:t>4</a:t>
            </a:r>
            <a:r>
              <a:rPr lang="zh-CN" altLang="en-US"/>
              <a:t>，</a:t>
            </a:r>
            <a:r>
              <a:rPr lang="zh-CN" altLang="en-US">
                <a:solidFill>
                  <a:srgbClr val="FF0000"/>
                </a:solidFill>
              </a:rPr>
              <a:t>开始时间和结束时间</a:t>
            </a:r>
            <a:r>
              <a:rPr lang="zh-CN" altLang="en-US"/>
              <a:t>：</a:t>
            </a:r>
            <a:r>
              <a:rPr lang="zh-CN" altLang="en-US">
                <a:sym typeface="+mn-ea"/>
              </a:rPr>
              <a:t>查询时间跨度，默认为本日</a:t>
            </a:r>
            <a:endParaRPr lang="zh-CN" altLang="en-US">
              <a:sym typeface="+mn-ea"/>
            </a:endParaRPr>
          </a:p>
          <a:p>
            <a:pPr algn="l"/>
            <a:r>
              <a:rPr lang="en-US" altLang="zh-CN"/>
              <a:t>5</a:t>
            </a:r>
            <a:r>
              <a:rPr lang="zh-CN" altLang="en-US"/>
              <a:t>，</a:t>
            </a:r>
            <a:r>
              <a:rPr lang="zh-CN" altLang="en-US">
                <a:solidFill>
                  <a:srgbClr val="FF0000"/>
                </a:solidFill>
              </a:rPr>
              <a:t>质检状态</a:t>
            </a:r>
            <a:r>
              <a:rPr lang="zh-CN" altLang="en-US"/>
              <a:t>：查询录音质检状态条件</a:t>
            </a:r>
            <a:endParaRPr lang="zh-CN" altLang="en-US"/>
          </a:p>
          <a:p>
            <a:pPr algn="l"/>
            <a:r>
              <a:rPr lang="en-US" altLang="zh-CN"/>
              <a:t>6</a:t>
            </a:r>
            <a:r>
              <a:rPr lang="zh-CN" altLang="en-US"/>
              <a:t>，</a:t>
            </a:r>
            <a:r>
              <a:rPr lang="zh-CN" altLang="en-US">
                <a:solidFill>
                  <a:srgbClr val="FF0000"/>
                </a:solidFill>
                <a:sym typeface="+mn-ea"/>
              </a:rPr>
              <a:t>客户号码</a:t>
            </a:r>
            <a:r>
              <a:rPr lang="zh-CN" altLang="en-US">
                <a:sym typeface="+mn-ea"/>
              </a:rPr>
              <a:t>：指定号码进行查询</a:t>
            </a:r>
            <a:endParaRPr lang="zh-CN" altLang="en-US">
              <a:sym typeface="+mn-ea"/>
            </a:endParaRPr>
          </a:p>
          <a:p>
            <a:pPr algn="l"/>
            <a:r>
              <a:rPr lang="en-US" altLang="zh-CN">
                <a:sym typeface="+mn-ea"/>
              </a:rPr>
              <a:t>7</a:t>
            </a:r>
            <a:r>
              <a:rPr lang="zh-CN" altLang="en-US">
                <a:sym typeface="+mn-ea"/>
              </a:rPr>
              <a:t>，</a:t>
            </a:r>
            <a:r>
              <a:rPr lang="zh-CN" altLang="en-US">
                <a:solidFill>
                  <a:srgbClr val="FF0000"/>
                </a:solidFill>
                <a:sym typeface="+mn-ea"/>
              </a:rPr>
              <a:t>坐席工号</a:t>
            </a:r>
            <a:r>
              <a:rPr lang="zh-CN" altLang="en-US">
                <a:sym typeface="+mn-ea"/>
              </a:rPr>
              <a:t>：指定员工工号进行查询</a:t>
            </a:r>
            <a:endParaRPr lang="zh-CN" altLang="en-US">
              <a:sym typeface="+mn-ea"/>
            </a:endParaRPr>
          </a:p>
          <a:p>
            <a:pPr algn="l"/>
            <a:r>
              <a:rPr lang="en-US" altLang="zh-CN">
                <a:sym typeface="+mn-ea"/>
              </a:rPr>
              <a:t>8</a:t>
            </a:r>
            <a:r>
              <a:rPr lang="zh-CN" altLang="en-US">
                <a:sym typeface="+mn-ea"/>
              </a:rPr>
              <a:t>，</a:t>
            </a:r>
            <a:r>
              <a:rPr lang="zh-CN" altLang="en-US">
                <a:solidFill>
                  <a:srgbClr val="FF0000"/>
                </a:solidFill>
                <a:sym typeface="+mn-ea"/>
              </a:rPr>
              <a:t>任务名称</a:t>
            </a:r>
            <a:r>
              <a:rPr lang="zh-CN" altLang="en-US">
                <a:sym typeface="+mn-ea"/>
              </a:rPr>
              <a:t>：选择项目内的指定任务进行查询</a:t>
            </a:r>
            <a:endParaRPr lang="zh-CN" altLang="en-US">
              <a:sym typeface="+mn-ea"/>
            </a:endParaRPr>
          </a:p>
          <a:p>
            <a:pPr algn="l"/>
            <a:r>
              <a:rPr lang="en-US" altLang="zh-CN">
                <a:sym typeface="+mn-ea"/>
              </a:rPr>
              <a:t>9</a:t>
            </a:r>
            <a:r>
              <a:rPr lang="zh-CN" altLang="en-US">
                <a:sym typeface="+mn-ea"/>
              </a:rPr>
              <a:t>，</a:t>
            </a:r>
            <a:r>
              <a:rPr lang="zh-CN" altLang="en-US">
                <a:solidFill>
                  <a:srgbClr val="FF0000"/>
                </a:solidFill>
                <a:sym typeface="+mn-ea"/>
              </a:rPr>
              <a:t>时长大于</a:t>
            </a:r>
            <a:r>
              <a:rPr lang="zh-CN" altLang="en-US">
                <a:sym typeface="+mn-ea"/>
              </a:rPr>
              <a:t>：可指定客户接通时长多少以上进行查询</a:t>
            </a:r>
            <a:endParaRPr lang="zh-CN" altLang="en-US">
              <a:sym typeface="+mn-ea"/>
            </a:endParaRPr>
          </a:p>
          <a:p>
            <a:pPr algn="l"/>
            <a:r>
              <a:rPr lang="en-US" altLang="zh-CN">
                <a:sym typeface="+mn-ea"/>
              </a:rPr>
              <a:t>10</a:t>
            </a:r>
            <a:r>
              <a:rPr lang="zh-CN" altLang="en-US">
                <a:sym typeface="+mn-ea"/>
              </a:rPr>
              <a:t>，</a:t>
            </a:r>
            <a:r>
              <a:rPr lang="zh-CN" altLang="en-US">
                <a:solidFill>
                  <a:srgbClr val="FF0000"/>
                </a:solidFill>
                <a:sym typeface="+mn-ea"/>
              </a:rPr>
              <a:t>查询</a:t>
            </a:r>
            <a:r>
              <a:rPr lang="zh-CN" altLang="en-US">
                <a:sym typeface="+mn-ea"/>
              </a:rPr>
              <a:t>：选择上述需要的选择项后，点击查询按钮显示数据</a:t>
            </a:r>
            <a:endParaRPr lang="zh-CN" altLang="en-US">
              <a:sym typeface="+mn-ea"/>
            </a:endParaRPr>
          </a:p>
          <a:p>
            <a:pPr algn="l"/>
            <a:r>
              <a:rPr lang="en-US" altLang="zh-CN"/>
              <a:t>11</a:t>
            </a:r>
            <a:r>
              <a:rPr lang="zh-CN" altLang="en-US"/>
              <a:t>，</a:t>
            </a:r>
            <a:r>
              <a:rPr lang="zh-CN" altLang="en-US">
                <a:solidFill>
                  <a:srgbClr val="FF0000"/>
                </a:solidFill>
                <a:sym typeface="+mn-ea"/>
              </a:rPr>
              <a:t>导出客户信息</a:t>
            </a:r>
            <a:r>
              <a:rPr lang="zh-CN" altLang="en-US">
                <a:sym typeface="+mn-ea"/>
              </a:rPr>
              <a:t>：在查询后，可将查询结果数据导出到电脑上，表格形式</a:t>
            </a:r>
            <a:endParaRPr lang="zh-CN" altLang="en-US">
              <a:sym typeface="+mn-ea"/>
            </a:endParaRPr>
          </a:p>
          <a:p>
            <a:pPr algn="l"/>
            <a:r>
              <a:rPr lang="en-US" altLang="zh-CN"/>
              <a:t>12</a:t>
            </a:r>
            <a:r>
              <a:rPr lang="zh-CN" altLang="en-US"/>
              <a:t>，</a:t>
            </a:r>
            <a:r>
              <a:rPr lang="zh-CN" altLang="en-US">
                <a:solidFill>
                  <a:srgbClr val="FF0000"/>
                </a:solidFill>
              </a:rPr>
              <a:t>批量下载录音</a:t>
            </a:r>
            <a:r>
              <a:rPr lang="zh-CN" altLang="en-US"/>
              <a:t>：在查询后，可将查询结果的录音链接，批量下载到电脑上，再通过迅雷进行</a:t>
            </a:r>
            <a:endParaRPr lang="zh-CN" altLang="en-US"/>
          </a:p>
          <a:p>
            <a:pPr algn="l"/>
            <a:r>
              <a:rPr lang="zh-CN" altLang="en-US"/>
              <a:t>批量下载</a:t>
            </a:r>
            <a:endParaRPr lang="zh-CN" altLang="en-US"/>
          </a:p>
        </p:txBody>
      </p:sp>
      <p:sp>
        <p:nvSpPr>
          <p:cNvPr id="7" name="文本框 6"/>
          <p:cNvSpPr txBox="1"/>
          <p:nvPr/>
        </p:nvSpPr>
        <p:spPr>
          <a:xfrm>
            <a:off x="10407015" y="6852920"/>
            <a:ext cx="1604010" cy="368300"/>
          </a:xfrm>
          <a:prstGeom prst="rect">
            <a:avLst/>
          </a:prstGeom>
          <a:noFill/>
        </p:spPr>
        <p:txBody>
          <a:bodyPr wrap="none" rtlCol="0">
            <a:spAutoFit/>
          </a:bodyPr>
          <a:p>
            <a:r>
              <a:rPr lang="en-US" altLang="zh-CN">
                <a:solidFill>
                  <a:schemeClr val="accent1"/>
                </a:solidFill>
                <a:effectLst>
                  <a:outerShdw blurRad="38100" dist="25400" dir="5400000" algn="ctr" rotWithShape="0">
                    <a:srgbClr val="6E747A">
                      <a:alpha val="43000"/>
                    </a:srgbClr>
                  </a:outerShdw>
                </a:effectLst>
              </a:rPr>
              <a:t>www.psycall.cn</a:t>
            </a:r>
            <a:endParaRPr lang="en-US" altLang="zh-CN">
              <a:solidFill>
                <a:schemeClr val="accent1"/>
              </a:solidFill>
              <a:effectLst>
                <a:outerShdw blurRad="38100" dist="25400" dir="5400000" algn="ctr" rotWithShape="0">
                  <a:srgbClr val="6E747A">
                    <a:alpha val="43000"/>
                  </a:srgbClr>
                </a:outerShdw>
              </a:effectLst>
            </a:endParaRPr>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2062</Words>
  <Application>WPS 演示</Application>
  <PresentationFormat>宽屏</PresentationFormat>
  <Paragraphs>168</Paragraphs>
  <Slides>11</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11</vt:i4>
      </vt:variant>
    </vt:vector>
  </HeadingPairs>
  <TitlesOfParts>
    <vt:vector size="19" baseType="lpstr">
      <vt:lpstr>Arial</vt:lpstr>
      <vt:lpstr>宋体</vt:lpstr>
      <vt:lpstr>Wingdings</vt:lpstr>
      <vt:lpstr>Calibri Light</vt:lpstr>
      <vt:lpstr>Calibri</vt:lpstr>
      <vt:lpstr>微软雅黑</vt:lpstr>
      <vt:lpstr>Arial Unicode MS</vt:lpstr>
      <vt:lpstr>Office 主题</vt:lpstr>
      <vt:lpstr>欢迎观看磐石云系统操作说明</vt:lpstr>
      <vt:lpstr>系统功能键</vt:lpstr>
      <vt:lpstr>1-创建技能组</vt:lpstr>
      <vt:lpstr>2-坐席配置</vt:lpstr>
      <vt:lpstr>3-建立项目</vt:lpstr>
      <vt:lpstr>4-建立外呼任务</vt:lpstr>
      <vt:lpstr>5-CRM弹屏设置</vt:lpstr>
      <vt:lpstr>6-1数据管理-客户信息</vt:lpstr>
      <vt:lpstr>6-2数据管理-录音质检</vt:lpstr>
      <vt:lpstr>6-3客户话单</vt:lpstr>
      <vt:lpstr>7，报表管理</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xiao苏</cp:lastModifiedBy>
  <cp:revision>11</cp:revision>
  <dcterms:created xsi:type="dcterms:W3CDTF">2015-05-05T08:02:00Z</dcterms:created>
  <dcterms:modified xsi:type="dcterms:W3CDTF">2018-05-15T16:02:04Z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2052-10.1.0.7106</vt:lpwstr>
  </property>
</Properties>
</file>